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62" r:id="rId3"/>
    <p:sldId id="264" r:id="rId4"/>
    <p:sldId id="266" r:id="rId5"/>
    <p:sldId id="267" r:id="rId6"/>
    <p:sldId id="269" r:id="rId7"/>
    <p:sldId id="268" r:id="rId8"/>
    <p:sldId id="270" r:id="rId9"/>
    <p:sldId id="271" r:id="rId10"/>
    <p:sldId id="272" r:id="rId11"/>
    <p:sldId id="282" r:id="rId12"/>
    <p:sldId id="273" r:id="rId13"/>
    <p:sldId id="274" r:id="rId14"/>
    <p:sldId id="275" r:id="rId15"/>
    <p:sldId id="276" r:id="rId16"/>
    <p:sldId id="277" r:id="rId17"/>
    <p:sldId id="278" r:id="rId18"/>
    <p:sldId id="279" r:id="rId19"/>
    <p:sldId id="280" r:id="rId20"/>
    <p:sldId id="281" r:id="rId21"/>
    <p:sldId id="283" r:id="rId22"/>
    <p:sldId id="284" r:id="rId23"/>
    <p:sldId id="285" r:id="rId24"/>
    <p:sldId id="286"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25" autoAdjust="0"/>
    <p:restoredTop sz="93124" autoAdjust="0"/>
  </p:normalViewPr>
  <p:slideViewPr>
    <p:cSldViewPr snapToGrid="0">
      <p:cViewPr varScale="1">
        <p:scale>
          <a:sx n="128" d="100"/>
          <a:sy n="128" d="100"/>
        </p:scale>
        <p:origin x="192" y="240"/>
      </p:cViewPr>
      <p:guideLst/>
    </p:cSldViewPr>
  </p:slideViewPr>
  <p:notesTextViewPr>
    <p:cViewPr>
      <p:scale>
        <a:sx n="1" d="1"/>
        <a:sy n="1" d="1"/>
      </p:scale>
      <p:origin x="0" y="0"/>
    </p:cViewPr>
  </p:notesTextViewPr>
  <p:notesViewPr>
    <p:cSldViewPr snapToGrid="0">
      <p:cViewPr>
        <p:scale>
          <a:sx n="60" d="100"/>
          <a:sy n="60" d="100"/>
        </p:scale>
        <p:origin x="3654" y="51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bwMode="gray">
          <a:xfrm>
            <a:off x="3924000" y="8685213"/>
            <a:ext cx="2520000" cy="252000"/>
          </a:xfrm>
          <a:prstGeom prst="rect">
            <a:avLst/>
          </a:prstGeom>
        </p:spPr>
        <p:txBody>
          <a:bodyPr vert="horz" lIns="91440" tIns="45720" rIns="91440" bIns="45720" rtlCol="0" anchor="b"/>
          <a:lstStyle>
            <a:lvl1pPr algn="r">
              <a:defRPr sz="1200"/>
            </a:lvl1pPr>
          </a:lstStyle>
          <a:p>
            <a:fld id="{55306857-323E-4758-BA7E-A2E2FD422866}" type="slidenum">
              <a:rPr lang="de-DE" sz="800" smtClean="0"/>
              <a:t>‹#›</a:t>
            </a:fld>
            <a:endParaRPr lang="de-DE" sz="800" dirty="0"/>
          </a:p>
        </p:txBody>
      </p:sp>
      <p:sp>
        <p:nvSpPr>
          <p:cNvPr id="6" name="Textfeld 5"/>
          <p:cNvSpPr txBox="1"/>
          <p:nvPr/>
        </p:nvSpPr>
        <p:spPr bwMode="gray">
          <a:xfrm>
            <a:off x="468000" y="8748000"/>
            <a:ext cx="2520000" cy="252000"/>
          </a:xfrm>
          <a:prstGeom prst="rect">
            <a:avLst/>
          </a:prstGeom>
          <a:noFill/>
        </p:spPr>
        <p:txBody>
          <a:bodyPr wrap="square" rtlCol="0" anchor="b">
            <a:noAutofit/>
          </a:bodyPr>
          <a:lstStyle/>
          <a:p>
            <a:r>
              <a:rPr lang="de-DE" sz="800" b="0" dirty="0" smtClean="0"/>
              <a:t>www.xantaro.net</a:t>
            </a:r>
            <a:endParaRPr lang="de-DE" sz="800" b="0" dirty="0"/>
          </a:p>
        </p:txBody>
      </p:sp>
      <p:cxnSp>
        <p:nvCxnSpPr>
          <p:cNvPr id="7" name="Gerader Verbinder 6"/>
          <p:cNvCxnSpPr/>
          <p:nvPr/>
        </p:nvCxnSpPr>
        <p:spPr bwMode="gray">
          <a:xfrm>
            <a:off x="468000" y="8712000"/>
            <a:ext cx="5976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397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bwMode="gray">
          <a:xfrm>
            <a:off x="684000" y="648000"/>
            <a:ext cx="5544000" cy="31185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bwMode="gray">
          <a:xfrm>
            <a:off x="720000" y="4140000"/>
            <a:ext cx="5544000" cy="414000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6"/>
          <p:cNvSpPr>
            <a:spLocks noGrp="1"/>
          </p:cNvSpPr>
          <p:nvPr>
            <p:ph type="sldNum" sz="quarter" idx="5"/>
          </p:nvPr>
        </p:nvSpPr>
        <p:spPr bwMode="gray">
          <a:xfrm>
            <a:off x="5544000" y="8748000"/>
            <a:ext cx="720000" cy="252000"/>
          </a:xfrm>
          <a:prstGeom prst="rect">
            <a:avLst/>
          </a:prstGeom>
        </p:spPr>
        <p:txBody>
          <a:bodyPr vert="horz" lIns="91440" tIns="45720" rIns="91440" bIns="45720" rtlCol="0" anchor="b"/>
          <a:lstStyle>
            <a:lvl1pPr algn="r">
              <a:defRPr sz="800"/>
            </a:lvl1pPr>
          </a:lstStyle>
          <a:p>
            <a:fld id="{3A338D59-1020-4DF3-A716-9CA82A1D4A2A}" type="slidenum">
              <a:rPr lang="de-DE" smtClean="0"/>
              <a:pPr/>
              <a:t>‹#›</a:t>
            </a:fld>
            <a:endParaRPr lang="de-DE" dirty="0"/>
          </a:p>
        </p:txBody>
      </p:sp>
      <p:sp>
        <p:nvSpPr>
          <p:cNvPr id="8" name="Textfeld 7"/>
          <p:cNvSpPr txBox="1"/>
          <p:nvPr/>
        </p:nvSpPr>
        <p:spPr bwMode="gray">
          <a:xfrm>
            <a:off x="720000" y="8748000"/>
            <a:ext cx="2520000" cy="252000"/>
          </a:xfrm>
          <a:prstGeom prst="rect">
            <a:avLst/>
          </a:prstGeom>
          <a:noFill/>
        </p:spPr>
        <p:txBody>
          <a:bodyPr wrap="square" rtlCol="0" anchor="b">
            <a:noAutofit/>
          </a:bodyPr>
          <a:lstStyle/>
          <a:p>
            <a:r>
              <a:rPr lang="de-DE" sz="800" b="0" dirty="0" smtClean="0"/>
              <a:t>www.xantaro.net</a:t>
            </a:r>
            <a:endParaRPr lang="de-DE" sz="800" b="0" dirty="0"/>
          </a:p>
        </p:txBody>
      </p:sp>
      <p:cxnSp>
        <p:nvCxnSpPr>
          <p:cNvPr id="10" name="Gerader Verbinder 9"/>
          <p:cNvCxnSpPr/>
          <p:nvPr/>
        </p:nvCxnSpPr>
        <p:spPr bwMode="gray">
          <a:xfrm>
            <a:off x="720000" y="8712000"/>
            <a:ext cx="5544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849334"/>
      </p:ext>
    </p:extLst>
  </p:cSld>
  <p:clrMap bg1="lt1" tx1="dk1" bg2="lt2" tx2="dk2" accent1="accent1" accent2="accent2" accent3="accent3" accent4="accent4" accent5="accent5" accent6="accent6" hlink="hlink" folHlink="folHlink"/>
  <p:notesStyle>
    <a:lvl1pPr marL="179388" indent="-179388" algn="l" defTabSz="914400" rtl="0" eaLnBrk="1" latinLnBrk="0" hangingPunct="1">
      <a:lnSpc>
        <a:spcPts val="1300"/>
      </a:lnSpc>
      <a:spcBef>
        <a:spcPts val="0"/>
      </a:spcBef>
      <a:spcAft>
        <a:spcPts val="600"/>
      </a:spcAft>
      <a:buClr>
        <a:schemeClr val="accent6"/>
      </a:buClr>
      <a:buFont typeface="Wingdings" panose="05000000000000000000" pitchFamily="2" charset="2"/>
      <a:buChar char="§"/>
      <a:defRPr sz="900" kern="1200" baseline="0">
        <a:solidFill>
          <a:schemeClr val="tx1"/>
        </a:solidFill>
        <a:latin typeface="Arial" panose="020B0604020202020204" pitchFamily="34" charset="0"/>
        <a:ea typeface="+mn-ea"/>
        <a:cs typeface="+mn-cs"/>
      </a:defRPr>
    </a:lvl1pPr>
    <a:lvl2pPr marL="358775" indent="-179388" algn="l" defTabSz="914400" rtl="0" eaLnBrk="1" latinLnBrk="0" hangingPunct="1">
      <a:lnSpc>
        <a:spcPts val="1300"/>
      </a:lnSpc>
      <a:spcBef>
        <a:spcPts val="0"/>
      </a:spcBef>
      <a:spcAft>
        <a:spcPts val="600"/>
      </a:spcAft>
      <a:buClr>
        <a:schemeClr val="tx2">
          <a:lumMod val="75000"/>
          <a:lumOff val="25000"/>
        </a:schemeClr>
      </a:buClr>
      <a:buFont typeface="Wingdings" panose="05000000000000000000" pitchFamily="2" charset="2"/>
      <a:buChar char="§"/>
      <a:defRPr sz="900" kern="1200" baseline="0">
        <a:solidFill>
          <a:schemeClr val="tx1"/>
        </a:solidFill>
        <a:latin typeface="Arial" panose="020B0604020202020204" pitchFamily="34" charset="0"/>
        <a:ea typeface="+mn-ea"/>
        <a:cs typeface="+mn-cs"/>
      </a:defRPr>
    </a:lvl2pPr>
    <a:lvl3pPr marL="538163" indent="-179388" algn="l" defTabSz="914400" rtl="0" eaLnBrk="1" latinLnBrk="0" hangingPunct="1">
      <a:lnSpc>
        <a:spcPts val="1300"/>
      </a:lnSpc>
      <a:spcBef>
        <a:spcPts val="0"/>
      </a:spcBef>
      <a:spcAft>
        <a:spcPts val="600"/>
      </a:spcAft>
      <a:buClr>
        <a:schemeClr val="tx2">
          <a:lumMod val="75000"/>
          <a:lumOff val="25000"/>
        </a:schemeClr>
      </a:buClr>
      <a:buSzPct val="50000"/>
      <a:buFont typeface="Arial" panose="020B0604020202020204" pitchFamily="34" charset="0"/>
      <a:buChar char="►"/>
      <a:defRPr sz="900" kern="1200" baseline="0">
        <a:solidFill>
          <a:schemeClr val="tx1"/>
        </a:solidFill>
        <a:latin typeface="Arial" panose="020B0604020202020204" pitchFamily="34" charset="0"/>
        <a:ea typeface="+mn-ea"/>
        <a:cs typeface="+mn-cs"/>
      </a:defRPr>
    </a:lvl3pPr>
    <a:lvl4pPr marL="709612" indent="-171450" algn="l" defTabSz="914400" rtl="0" eaLnBrk="1" latinLnBrk="0" hangingPunct="1">
      <a:lnSpc>
        <a:spcPts val="1300"/>
      </a:lnSpc>
      <a:spcBef>
        <a:spcPts val="0"/>
      </a:spcBef>
      <a:spcAft>
        <a:spcPts val="600"/>
      </a:spcAft>
      <a:buFont typeface="Symbol" panose="05050102010706020507" pitchFamily="18" charset="2"/>
      <a:buChar char="-"/>
      <a:defRPr sz="900" kern="1200" baseline="0">
        <a:solidFill>
          <a:schemeClr val="tx1"/>
        </a:solidFill>
        <a:latin typeface="Arial" panose="020B0604020202020204" pitchFamily="34" charset="0"/>
        <a:ea typeface="+mn-ea"/>
        <a:cs typeface="+mn-cs"/>
      </a:defRPr>
    </a:lvl4pPr>
    <a:lvl5pPr marL="889000" indent="-171450" algn="l" defTabSz="903288" rtl="0" eaLnBrk="1" latinLnBrk="0" hangingPunct="1">
      <a:lnSpc>
        <a:spcPts val="1300"/>
      </a:lnSpc>
      <a:spcBef>
        <a:spcPts val="0"/>
      </a:spcBef>
      <a:spcAft>
        <a:spcPts val="600"/>
      </a:spcAft>
      <a:buFont typeface="Symbol" panose="05050102010706020507" pitchFamily="18" charset="2"/>
      <a:buChar char="-"/>
      <a:defRPr sz="900" kern="1200" baseline="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4213" y="647700"/>
            <a:ext cx="5543550" cy="311943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ts val="1300"/>
              </a:lnSpc>
              <a:spcBef>
                <a:spcPts val="0"/>
              </a:spcBef>
              <a:spcAft>
                <a:spcPts val="60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3A338D59-1020-4DF3-A716-9CA82A1D4A2A}" type="slidenum">
              <a:rPr lang="de-DE" smtClean="0"/>
              <a:pPr/>
              <a:t>1</a:t>
            </a:fld>
            <a:endParaRPr lang="de-DE" dirty="0"/>
          </a:p>
        </p:txBody>
      </p:sp>
    </p:spTree>
    <p:extLst>
      <p:ext uri="{BB962C8B-B14F-4D97-AF65-F5344CB8AC3E}">
        <p14:creationId xmlns:p14="http://schemas.microsoft.com/office/powerpoint/2010/main" val="247699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8" name="Rechteck 7"/>
          <p:cNvSpPr>
            <a:spLocks/>
          </p:cNvSpPr>
          <p:nvPr userDrawn="1"/>
        </p:nvSpPr>
        <p:spPr bwMode="gray">
          <a:xfrm>
            <a:off x="-36000" y="-32401"/>
            <a:ext cx="12276000" cy="6921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000" y="-36000"/>
            <a:ext cx="12276000" cy="3645451"/>
          </a:xfrm>
          <a:prstGeom prst="rect">
            <a:avLst/>
          </a:prstGeom>
        </p:spPr>
      </p:pic>
      <p:sp>
        <p:nvSpPr>
          <p:cNvPr id="24" name="Titel 1"/>
          <p:cNvSpPr>
            <a:spLocks noGrp="1"/>
          </p:cNvSpPr>
          <p:nvPr>
            <p:ph type="ctrTitle" hasCustomPrompt="1"/>
          </p:nvPr>
        </p:nvSpPr>
        <p:spPr bwMode="gray">
          <a:xfrm>
            <a:off x="900000" y="3630977"/>
            <a:ext cx="10440000" cy="1440000"/>
          </a:xfrm>
        </p:spPr>
        <p:txBody>
          <a:bodyPr anchor="b">
            <a:normAutofit/>
          </a:bodyPr>
          <a:lstStyle>
            <a:lvl1pPr algn="ctr">
              <a:defRPr sz="2200" cap="all" baseline="0">
                <a:solidFill>
                  <a:schemeClr val="accent4">
                    <a:lumMod val="75000"/>
                  </a:schemeClr>
                </a:solidFill>
              </a:defRPr>
            </a:lvl1pPr>
          </a:lstStyle>
          <a:p>
            <a:r>
              <a:rPr lang="de-DE" dirty="0" smtClean="0"/>
              <a:t>Click </a:t>
            </a:r>
            <a:r>
              <a:rPr lang="de-DE" dirty="0" err="1" smtClean="0"/>
              <a:t>to</a:t>
            </a:r>
            <a:r>
              <a:rPr lang="de-DE" dirty="0" smtClean="0"/>
              <a:t> Insert </a:t>
            </a:r>
            <a:r>
              <a:rPr lang="de-DE" dirty="0" err="1" smtClean="0"/>
              <a:t>Presentation</a:t>
            </a:r>
            <a:r>
              <a:rPr lang="de-DE" dirty="0" smtClean="0"/>
              <a:t> Title</a:t>
            </a:r>
            <a:endParaRPr lang="de-DE" dirty="0"/>
          </a:p>
        </p:txBody>
      </p:sp>
      <p:sp>
        <p:nvSpPr>
          <p:cNvPr id="25" name="Untertitel 2"/>
          <p:cNvSpPr>
            <a:spLocks noGrp="1"/>
          </p:cNvSpPr>
          <p:nvPr>
            <p:ph type="subTitle" idx="1" hasCustomPrompt="1"/>
          </p:nvPr>
        </p:nvSpPr>
        <p:spPr bwMode="gray">
          <a:xfrm>
            <a:off x="900000" y="5184000"/>
            <a:ext cx="10440000" cy="900000"/>
          </a:xfrm>
        </p:spPr>
        <p:txBody>
          <a:bodyPr anchor="b">
            <a:normAutofit/>
          </a:bodyPr>
          <a:lstStyle>
            <a:lvl1pPr marL="0" indent="0" algn="ctr">
              <a:buNone/>
              <a:defRPr sz="1800" cap="all" baseline="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Click </a:t>
            </a:r>
            <a:r>
              <a:rPr lang="de-DE" dirty="0" err="1" smtClean="0"/>
              <a:t>to</a:t>
            </a:r>
            <a:r>
              <a:rPr lang="de-DE" dirty="0" smtClean="0"/>
              <a:t> </a:t>
            </a:r>
            <a:r>
              <a:rPr lang="de-DE" dirty="0" err="1" smtClean="0"/>
              <a:t>insert</a:t>
            </a:r>
            <a:r>
              <a:rPr lang="de-DE" dirty="0" smtClean="0"/>
              <a:t> </a:t>
            </a:r>
            <a:r>
              <a:rPr lang="de-DE" dirty="0" err="1" smtClean="0"/>
              <a:t>subtitle</a:t>
            </a:r>
            <a:r>
              <a:rPr lang="de-DE" dirty="0" smtClean="0"/>
              <a:t> </a:t>
            </a:r>
            <a:br>
              <a:rPr lang="de-DE" dirty="0" smtClean="0"/>
            </a:br>
            <a:r>
              <a:rPr lang="de-DE" dirty="0" smtClean="0"/>
              <a:t>such </a:t>
            </a:r>
            <a:r>
              <a:rPr lang="de-DE" dirty="0" err="1" smtClean="0"/>
              <a:t>as</a:t>
            </a:r>
            <a:r>
              <a:rPr lang="de-DE" dirty="0" smtClean="0"/>
              <a:t> Date, Location, </a:t>
            </a:r>
            <a:r>
              <a:rPr lang="de-DE" dirty="0" err="1" smtClean="0"/>
              <a:t>Author</a:t>
            </a:r>
            <a:r>
              <a:rPr lang="de-DE" dirty="0" smtClean="0"/>
              <a:t> etc.</a:t>
            </a:r>
            <a:endParaRPr lang="de-DE" dirty="0"/>
          </a:p>
        </p:txBody>
      </p:sp>
    </p:spTree>
    <p:extLst>
      <p:ext uri="{BB962C8B-B14F-4D97-AF65-F5344CB8AC3E}">
        <p14:creationId xmlns:p14="http://schemas.microsoft.com/office/powerpoint/2010/main" val="40659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Leer">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de-DE" dirty="0" smtClean="0"/>
              <a:t>Click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title</a:t>
            </a:r>
            <a:endParaRPr lang="de-DE" dirty="0"/>
          </a:p>
        </p:txBody>
      </p:sp>
    </p:spTree>
    <p:extLst>
      <p:ext uri="{BB962C8B-B14F-4D97-AF65-F5344CB8AC3E}">
        <p14:creationId xmlns:p14="http://schemas.microsoft.com/office/powerpoint/2010/main" val="176108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lank without grey 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Click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title</a:t>
            </a:r>
            <a:endParaRPr lang="de-DE" dirty="0"/>
          </a:p>
        </p:txBody>
      </p:sp>
      <p:sp>
        <p:nvSpPr>
          <p:cNvPr id="3" name="Rechteck 2"/>
          <p:cNvSpPr>
            <a:spLocks/>
          </p:cNvSpPr>
          <p:nvPr userDrawn="1"/>
        </p:nvSpPr>
        <p:spPr bwMode="gray">
          <a:xfrm>
            <a:off x="-36000" y="1044000"/>
            <a:ext cx="12276000" cy="55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noFill/>
              </a:ln>
            </a:endParaRPr>
          </a:p>
        </p:txBody>
      </p:sp>
    </p:spTree>
    <p:extLst>
      <p:ext uri="{BB962C8B-B14F-4D97-AF65-F5344CB8AC3E}">
        <p14:creationId xmlns:p14="http://schemas.microsoft.com/office/powerpoint/2010/main" val="218638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aption Header">
    <p:spTree>
      <p:nvGrpSpPr>
        <p:cNvPr id="1" name=""/>
        <p:cNvGrpSpPr/>
        <p:nvPr/>
      </p:nvGrpSpPr>
      <p:grpSpPr>
        <a:xfrm>
          <a:off x="0" y="0"/>
          <a:ext cx="0" cy="0"/>
          <a:chOff x="0" y="0"/>
          <a:chExt cx="0" cy="0"/>
        </a:xfrm>
      </p:grpSpPr>
      <p:sp>
        <p:nvSpPr>
          <p:cNvPr id="8" name="Rechteck 7"/>
          <p:cNvSpPr>
            <a:spLocks/>
          </p:cNvSpPr>
          <p:nvPr userDrawn="1"/>
        </p:nvSpPr>
        <p:spPr bwMode="gray">
          <a:xfrm>
            <a:off x="-36000" y="-32401"/>
            <a:ext cx="12276000" cy="6921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000" y="-32400"/>
            <a:ext cx="12276000" cy="3668185"/>
          </a:xfrm>
          <a:prstGeom prst="rect">
            <a:avLst/>
          </a:prstGeom>
        </p:spPr>
      </p:pic>
      <p:sp>
        <p:nvSpPr>
          <p:cNvPr id="2" name="Titel 1"/>
          <p:cNvSpPr>
            <a:spLocks noGrp="1"/>
          </p:cNvSpPr>
          <p:nvPr>
            <p:ph type="ctrTitle" hasCustomPrompt="1"/>
          </p:nvPr>
        </p:nvSpPr>
        <p:spPr bwMode="gray">
          <a:xfrm>
            <a:off x="900000" y="972000"/>
            <a:ext cx="10440000" cy="1440000"/>
          </a:xfrm>
        </p:spPr>
        <p:txBody>
          <a:bodyPr anchor="b">
            <a:normAutofit/>
          </a:bodyPr>
          <a:lstStyle>
            <a:lvl1pPr algn="l">
              <a:defRPr sz="2200" cap="all" baseline="0">
                <a:solidFill>
                  <a:schemeClr val="accent4">
                    <a:lumMod val="40000"/>
                    <a:lumOff val="60000"/>
                  </a:schemeClr>
                </a:solidFill>
              </a:defRPr>
            </a:lvl1pPr>
          </a:lstStyle>
          <a:p>
            <a:r>
              <a:rPr lang="de-DE" dirty="0" smtClean="0"/>
              <a:t>Click </a:t>
            </a:r>
            <a:r>
              <a:rPr lang="de-DE" dirty="0" err="1" smtClean="0"/>
              <a:t>to</a:t>
            </a:r>
            <a:r>
              <a:rPr lang="de-DE" dirty="0" smtClean="0"/>
              <a:t> Insert Caption Title</a:t>
            </a:r>
            <a:endParaRPr lang="de-DE" dirty="0"/>
          </a:p>
        </p:txBody>
      </p:sp>
      <p:sp>
        <p:nvSpPr>
          <p:cNvPr id="3" name="Untertitel 2"/>
          <p:cNvSpPr>
            <a:spLocks noGrp="1"/>
          </p:cNvSpPr>
          <p:nvPr>
            <p:ph type="subTitle" idx="1" hasCustomPrompt="1"/>
          </p:nvPr>
        </p:nvSpPr>
        <p:spPr bwMode="ltGray">
          <a:xfrm>
            <a:off x="900000" y="2592000"/>
            <a:ext cx="10440000" cy="900000"/>
          </a:xfrm>
        </p:spPr>
        <p:txBody>
          <a:bodyPr>
            <a:normAutofit/>
          </a:bodyPr>
          <a:lstStyle>
            <a:lvl1pPr marL="0" indent="0" algn="l">
              <a:buNone/>
              <a:defRPr sz="1800" cap="all" baseline="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Click </a:t>
            </a:r>
            <a:r>
              <a:rPr lang="de-DE" dirty="0" err="1" smtClean="0"/>
              <a:t>to</a:t>
            </a:r>
            <a:r>
              <a:rPr lang="de-DE" dirty="0" smtClean="0"/>
              <a:t> </a:t>
            </a:r>
            <a:r>
              <a:rPr lang="de-DE" dirty="0" err="1" smtClean="0"/>
              <a:t>insert</a:t>
            </a:r>
            <a:r>
              <a:rPr lang="de-DE" dirty="0" smtClean="0"/>
              <a:t> </a:t>
            </a:r>
            <a:r>
              <a:rPr lang="de-DE" dirty="0" err="1" smtClean="0"/>
              <a:t>subtitle</a:t>
            </a:r>
            <a:endParaRPr lang="de-DE" dirty="0"/>
          </a:p>
        </p:txBody>
      </p:sp>
    </p:spTree>
    <p:extLst>
      <p:ext uri="{BB962C8B-B14F-4D97-AF65-F5344CB8AC3E}">
        <p14:creationId xmlns:p14="http://schemas.microsoft.com/office/powerpoint/2010/main" val="94677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baseline="0"/>
            </a:lvl1pPr>
          </a:lstStyle>
          <a:p>
            <a:r>
              <a:rPr lang="de-DE" dirty="0" smtClean="0"/>
              <a:t>Click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title</a:t>
            </a:r>
            <a:endParaRPr lang="de-DE" dirty="0"/>
          </a:p>
        </p:txBody>
      </p:sp>
      <p:sp>
        <p:nvSpPr>
          <p:cNvPr id="3" name="Inhaltsplatzhalter 2"/>
          <p:cNvSpPr>
            <a:spLocks noGrp="1"/>
          </p:cNvSpPr>
          <p:nvPr>
            <p:ph idx="1" hasCustomPrompt="1"/>
          </p:nvPr>
        </p:nvSpPr>
        <p:spPr bwMode="gray"/>
        <p:txBody>
          <a:bodyPr/>
          <a:lstStyle>
            <a:lvl1pPr>
              <a:defRPr/>
            </a:lvl1pPr>
            <a:lvl2pPr>
              <a:defRPr/>
            </a:lvl2pPr>
            <a:lvl3pPr>
              <a:defRPr/>
            </a:lvl3pPr>
            <a:lvl4pPr>
              <a:defRPr/>
            </a:lvl4pPr>
            <a:lvl5pPr>
              <a:defRPr/>
            </a:lvl5p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spTree>
    <p:extLst>
      <p:ext uri="{BB962C8B-B14F-4D97-AF65-F5344CB8AC3E}">
        <p14:creationId xmlns:p14="http://schemas.microsoft.com/office/powerpoint/2010/main" val="329144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de-DE" dirty="0" smtClean="0"/>
              <a:t>Click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title</a:t>
            </a:r>
            <a:endParaRPr lang="de-DE" dirty="0"/>
          </a:p>
        </p:txBody>
      </p:sp>
      <p:sp>
        <p:nvSpPr>
          <p:cNvPr id="3" name="Inhaltsplatzhalter 2"/>
          <p:cNvSpPr>
            <a:spLocks noGrp="1"/>
          </p:cNvSpPr>
          <p:nvPr>
            <p:ph sz="half" idx="1" hasCustomPrompt="1"/>
          </p:nvPr>
        </p:nvSpPr>
        <p:spPr bwMode="gray">
          <a:xfrm>
            <a:off x="252000" y="1440000"/>
            <a:ext cx="5760000" cy="4860000"/>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sp>
        <p:nvSpPr>
          <p:cNvPr id="4" name="Inhaltsplatzhalter 3"/>
          <p:cNvSpPr>
            <a:spLocks noGrp="1"/>
          </p:cNvSpPr>
          <p:nvPr>
            <p:ph sz="half" idx="2" hasCustomPrompt="1"/>
          </p:nvPr>
        </p:nvSpPr>
        <p:spPr bwMode="gray">
          <a:xfrm>
            <a:off x="6192000" y="1440000"/>
            <a:ext cx="5760000" cy="4860000"/>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cxnSp>
        <p:nvCxnSpPr>
          <p:cNvPr id="8" name="Gerade Verbindung 7"/>
          <p:cNvCxnSpPr/>
          <p:nvPr userDrawn="1"/>
        </p:nvCxnSpPr>
        <p:spPr bwMode="gray">
          <a:xfrm>
            <a:off x="6084000" y="1440000"/>
            <a:ext cx="0" cy="493200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60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1:2">
    <p:spTree>
      <p:nvGrpSpPr>
        <p:cNvPr id="1" name=""/>
        <p:cNvGrpSpPr/>
        <p:nvPr/>
      </p:nvGrpSpPr>
      <p:grpSpPr>
        <a:xfrm>
          <a:off x="0" y="0"/>
          <a:ext cx="0" cy="0"/>
          <a:chOff x="0" y="0"/>
          <a:chExt cx="0" cy="0"/>
        </a:xfrm>
      </p:grpSpPr>
      <p:sp>
        <p:nvSpPr>
          <p:cNvPr id="8" name="Titel 1"/>
          <p:cNvSpPr>
            <a:spLocks noGrp="1"/>
          </p:cNvSpPr>
          <p:nvPr>
            <p:ph type="title" hasCustomPrompt="1"/>
          </p:nvPr>
        </p:nvSpPr>
        <p:spPr bwMode="gray">
          <a:xfrm>
            <a:off x="252000" y="0"/>
            <a:ext cx="8604000" cy="900000"/>
          </a:xfrm>
        </p:spPr>
        <p:txBody>
          <a:bodyPr/>
          <a:lstStyle/>
          <a:p>
            <a:r>
              <a:rPr lang="de-DE" dirty="0" smtClean="0"/>
              <a:t>Click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title</a:t>
            </a:r>
            <a:endParaRPr lang="de-DE" dirty="0"/>
          </a:p>
        </p:txBody>
      </p:sp>
      <p:cxnSp>
        <p:nvCxnSpPr>
          <p:cNvPr id="9" name="Gerade Verbindung 7"/>
          <p:cNvCxnSpPr/>
          <p:nvPr userDrawn="1"/>
        </p:nvCxnSpPr>
        <p:spPr bwMode="gray">
          <a:xfrm>
            <a:off x="4248000" y="1440000"/>
            <a:ext cx="0" cy="493200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 name="Inhaltsplatzhalter 4"/>
          <p:cNvSpPr>
            <a:spLocks noGrp="1"/>
          </p:cNvSpPr>
          <p:nvPr>
            <p:ph sz="quarter" idx="10" hasCustomPrompt="1"/>
          </p:nvPr>
        </p:nvSpPr>
        <p:spPr bwMode="gray">
          <a:xfrm>
            <a:off x="4608000" y="1439863"/>
            <a:ext cx="7344000" cy="4860000"/>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sp>
        <p:nvSpPr>
          <p:cNvPr id="7" name="Inhaltsplatzhalter 6"/>
          <p:cNvSpPr>
            <a:spLocks noGrp="1"/>
          </p:cNvSpPr>
          <p:nvPr>
            <p:ph sz="quarter" idx="11" hasCustomPrompt="1"/>
          </p:nvPr>
        </p:nvSpPr>
        <p:spPr bwMode="gray">
          <a:xfrm>
            <a:off x="252412" y="1439863"/>
            <a:ext cx="3672000" cy="4859337"/>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spTree>
    <p:extLst>
      <p:ext uri="{BB962C8B-B14F-4D97-AF65-F5344CB8AC3E}">
        <p14:creationId xmlns:p14="http://schemas.microsoft.com/office/powerpoint/2010/main" val="75733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2:1">
    <p:spTree>
      <p:nvGrpSpPr>
        <p:cNvPr id="1" name=""/>
        <p:cNvGrpSpPr/>
        <p:nvPr/>
      </p:nvGrpSpPr>
      <p:grpSpPr>
        <a:xfrm>
          <a:off x="0" y="0"/>
          <a:ext cx="0" cy="0"/>
          <a:chOff x="0" y="0"/>
          <a:chExt cx="0" cy="0"/>
        </a:xfrm>
      </p:grpSpPr>
      <p:sp>
        <p:nvSpPr>
          <p:cNvPr id="8" name="Titel 1"/>
          <p:cNvSpPr>
            <a:spLocks noGrp="1"/>
          </p:cNvSpPr>
          <p:nvPr>
            <p:ph type="title" hasCustomPrompt="1"/>
          </p:nvPr>
        </p:nvSpPr>
        <p:spPr bwMode="gray">
          <a:xfrm>
            <a:off x="252000" y="0"/>
            <a:ext cx="8604000" cy="900000"/>
          </a:xfrm>
        </p:spPr>
        <p:txBody>
          <a:bodyPr/>
          <a:lstStyle/>
          <a:p>
            <a:r>
              <a:rPr lang="de-DE" dirty="0" smtClean="0"/>
              <a:t>Click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title</a:t>
            </a:r>
            <a:endParaRPr lang="de-DE" dirty="0"/>
          </a:p>
        </p:txBody>
      </p:sp>
      <p:cxnSp>
        <p:nvCxnSpPr>
          <p:cNvPr id="9" name="Gerade Verbindung 7"/>
          <p:cNvCxnSpPr/>
          <p:nvPr userDrawn="1"/>
        </p:nvCxnSpPr>
        <p:spPr bwMode="gray">
          <a:xfrm>
            <a:off x="7920000" y="1440000"/>
            <a:ext cx="0" cy="493200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 name="Inhaltsplatzhalter 4"/>
          <p:cNvSpPr>
            <a:spLocks noGrp="1"/>
          </p:cNvSpPr>
          <p:nvPr>
            <p:ph sz="quarter" idx="10" hasCustomPrompt="1"/>
          </p:nvPr>
        </p:nvSpPr>
        <p:spPr bwMode="gray">
          <a:xfrm>
            <a:off x="8280000" y="1439863"/>
            <a:ext cx="3672000" cy="4860000"/>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sp>
        <p:nvSpPr>
          <p:cNvPr id="7" name="Inhaltsplatzhalter 6"/>
          <p:cNvSpPr>
            <a:spLocks noGrp="1"/>
          </p:cNvSpPr>
          <p:nvPr>
            <p:ph sz="quarter" idx="11" hasCustomPrompt="1"/>
          </p:nvPr>
        </p:nvSpPr>
        <p:spPr bwMode="gray">
          <a:xfrm>
            <a:off x="252412" y="1439863"/>
            <a:ext cx="7344000" cy="4859337"/>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spTree>
    <p:extLst>
      <p:ext uri="{BB962C8B-B14F-4D97-AF65-F5344CB8AC3E}">
        <p14:creationId xmlns:p14="http://schemas.microsoft.com/office/powerpoint/2010/main" val="250439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mpariso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251999" y="1440000"/>
            <a:ext cx="5760000" cy="7200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header</a:t>
            </a:r>
            <a:endParaRPr lang="de-DE" dirty="0" smtClean="0"/>
          </a:p>
        </p:txBody>
      </p:sp>
      <p:sp>
        <p:nvSpPr>
          <p:cNvPr id="4" name="Inhaltsplatzhalter 3"/>
          <p:cNvSpPr>
            <a:spLocks noGrp="1"/>
          </p:cNvSpPr>
          <p:nvPr>
            <p:ph sz="half" idx="2" hasCustomPrompt="1"/>
          </p:nvPr>
        </p:nvSpPr>
        <p:spPr>
          <a:xfrm>
            <a:off x="251999" y="2376000"/>
            <a:ext cx="5760000" cy="3960000"/>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sp>
        <p:nvSpPr>
          <p:cNvPr id="5" name="Textplatzhalter 4"/>
          <p:cNvSpPr>
            <a:spLocks noGrp="1"/>
          </p:cNvSpPr>
          <p:nvPr>
            <p:ph type="body" sz="quarter" idx="3" hasCustomPrompt="1"/>
          </p:nvPr>
        </p:nvSpPr>
        <p:spPr>
          <a:xfrm>
            <a:off x="6192000" y="1440000"/>
            <a:ext cx="5760000" cy="7200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header</a:t>
            </a:r>
            <a:endParaRPr lang="de-DE" dirty="0" smtClean="0"/>
          </a:p>
        </p:txBody>
      </p:sp>
      <p:sp>
        <p:nvSpPr>
          <p:cNvPr id="6" name="Inhaltsplatzhalter 5"/>
          <p:cNvSpPr>
            <a:spLocks noGrp="1"/>
          </p:cNvSpPr>
          <p:nvPr>
            <p:ph sz="quarter" idx="4" hasCustomPrompt="1"/>
          </p:nvPr>
        </p:nvSpPr>
        <p:spPr>
          <a:xfrm>
            <a:off x="6192000" y="2376000"/>
            <a:ext cx="5760000" cy="3960000"/>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sp>
        <p:nvSpPr>
          <p:cNvPr id="10" name="Titel 1"/>
          <p:cNvSpPr>
            <a:spLocks noGrp="1"/>
          </p:cNvSpPr>
          <p:nvPr>
            <p:ph type="title" hasCustomPrompt="1"/>
          </p:nvPr>
        </p:nvSpPr>
        <p:spPr>
          <a:xfrm>
            <a:off x="252000" y="0"/>
            <a:ext cx="8604000" cy="900000"/>
          </a:xfrm>
        </p:spPr>
        <p:txBody>
          <a:bodyPr/>
          <a:lstStyle/>
          <a:p>
            <a:r>
              <a:rPr lang="de-DE" dirty="0" smtClean="0"/>
              <a:t>Click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title</a:t>
            </a:r>
            <a:endParaRPr lang="de-DE" dirty="0"/>
          </a:p>
        </p:txBody>
      </p:sp>
      <p:cxnSp>
        <p:nvCxnSpPr>
          <p:cNvPr id="11" name="Gerade Verbindung 7"/>
          <p:cNvCxnSpPr/>
          <p:nvPr userDrawn="1"/>
        </p:nvCxnSpPr>
        <p:spPr>
          <a:xfrm>
            <a:off x="6084000" y="1440000"/>
            <a:ext cx="0" cy="493200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27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de-DE" dirty="0" smtClean="0"/>
              <a:t>Click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title</a:t>
            </a:r>
            <a:endParaRPr lang="de-DE" dirty="0"/>
          </a:p>
        </p:txBody>
      </p:sp>
      <p:sp>
        <p:nvSpPr>
          <p:cNvPr id="3" name="Inhaltsplatzhalter 2"/>
          <p:cNvSpPr>
            <a:spLocks noGrp="1"/>
          </p:cNvSpPr>
          <p:nvPr>
            <p:ph sz="half" idx="1" hasCustomPrompt="1"/>
          </p:nvPr>
        </p:nvSpPr>
        <p:spPr bwMode="gray">
          <a:xfrm>
            <a:off x="252000" y="1440000"/>
            <a:ext cx="3672000" cy="4860000"/>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sp>
        <p:nvSpPr>
          <p:cNvPr id="4" name="Inhaltsplatzhalter 3"/>
          <p:cNvSpPr>
            <a:spLocks noGrp="1"/>
          </p:cNvSpPr>
          <p:nvPr>
            <p:ph sz="half" idx="2" hasCustomPrompt="1"/>
          </p:nvPr>
        </p:nvSpPr>
        <p:spPr bwMode="gray">
          <a:xfrm>
            <a:off x="4284000" y="1440000"/>
            <a:ext cx="3672000" cy="4860000"/>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cxnSp>
        <p:nvCxnSpPr>
          <p:cNvPr id="8" name="Gerade Verbindung 7"/>
          <p:cNvCxnSpPr/>
          <p:nvPr userDrawn="1"/>
        </p:nvCxnSpPr>
        <p:spPr bwMode="gray">
          <a:xfrm>
            <a:off x="4104000" y="1440000"/>
            <a:ext cx="0" cy="493200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Inhaltsplatzhalter 3"/>
          <p:cNvSpPr>
            <a:spLocks noGrp="1"/>
          </p:cNvSpPr>
          <p:nvPr>
            <p:ph sz="half" idx="10" hasCustomPrompt="1"/>
          </p:nvPr>
        </p:nvSpPr>
        <p:spPr bwMode="gray">
          <a:xfrm>
            <a:off x="8316000" y="1440000"/>
            <a:ext cx="3672000" cy="4860000"/>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cxnSp>
        <p:nvCxnSpPr>
          <p:cNvPr id="7" name="Gerade Verbindung 7"/>
          <p:cNvCxnSpPr/>
          <p:nvPr userDrawn="1"/>
        </p:nvCxnSpPr>
        <p:spPr bwMode="gray">
          <a:xfrm>
            <a:off x="8136000" y="1440000"/>
            <a:ext cx="0" cy="493200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40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de-DE" dirty="0" smtClean="0"/>
              <a:t>Click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title</a:t>
            </a:r>
            <a:endParaRPr lang="de-DE" dirty="0"/>
          </a:p>
        </p:txBody>
      </p:sp>
      <p:sp>
        <p:nvSpPr>
          <p:cNvPr id="3" name="Inhaltsplatzhalter 2"/>
          <p:cNvSpPr>
            <a:spLocks noGrp="1"/>
          </p:cNvSpPr>
          <p:nvPr>
            <p:ph sz="half" idx="1" hasCustomPrompt="1"/>
          </p:nvPr>
        </p:nvSpPr>
        <p:spPr bwMode="gray">
          <a:xfrm>
            <a:off x="252000" y="1440000"/>
            <a:ext cx="5760000" cy="2304000"/>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sp>
        <p:nvSpPr>
          <p:cNvPr id="4" name="Inhaltsplatzhalter 3"/>
          <p:cNvSpPr>
            <a:spLocks noGrp="1"/>
          </p:cNvSpPr>
          <p:nvPr>
            <p:ph sz="half" idx="2" hasCustomPrompt="1"/>
          </p:nvPr>
        </p:nvSpPr>
        <p:spPr bwMode="gray">
          <a:xfrm>
            <a:off x="6192000" y="1440000"/>
            <a:ext cx="5760000" cy="2304000"/>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cxnSp>
        <p:nvCxnSpPr>
          <p:cNvPr id="8" name="Gerade Verbindung 7"/>
          <p:cNvCxnSpPr/>
          <p:nvPr userDrawn="1"/>
        </p:nvCxnSpPr>
        <p:spPr bwMode="gray">
          <a:xfrm>
            <a:off x="6084000" y="1440000"/>
            <a:ext cx="0" cy="493200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Inhaltsplatzhalter 2"/>
          <p:cNvSpPr>
            <a:spLocks noGrp="1"/>
          </p:cNvSpPr>
          <p:nvPr>
            <p:ph sz="half" idx="10" hasCustomPrompt="1"/>
          </p:nvPr>
        </p:nvSpPr>
        <p:spPr bwMode="gray">
          <a:xfrm>
            <a:off x="252000" y="4068000"/>
            <a:ext cx="5760000" cy="2304000"/>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sp>
        <p:nvSpPr>
          <p:cNvPr id="7" name="Inhaltsplatzhalter 3"/>
          <p:cNvSpPr>
            <a:spLocks noGrp="1"/>
          </p:cNvSpPr>
          <p:nvPr>
            <p:ph sz="half" idx="11" hasCustomPrompt="1"/>
          </p:nvPr>
        </p:nvSpPr>
        <p:spPr bwMode="gray">
          <a:xfrm>
            <a:off x="6192000" y="4068000"/>
            <a:ext cx="5760000" cy="2304000"/>
          </a:xfrm>
        </p:spPr>
        <p:txBody>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cxnSp>
        <p:nvCxnSpPr>
          <p:cNvPr id="9" name="Gerade Verbindung 7"/>
          <p:cNvCxnSpPr/>
          <p:nvPr userDrawn="1"/>
        </p:nvCxnSpPr>
        <p:spPr bwMode="gray">
          <a:xfrm flipV="1">
            <a:off x="252000" y="3924000"/>
            <a:ext cx="117000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72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gray">
          <a:xfrm>
            <a:off x="-36000" y="-35998"/>
            <a:ext cx="12276000" cy="1055476"/>
          </a:xfrm>
          <a:prstGeom prst="rect">
            <a:avLst/>
          </a:prstGeom>
        </p:spPr>
      </p:pic>
      <p:pic>
        <p:nvPicPr>
          <p:cNvPr id="13" name="Grafik 12" descr="Edelstahl-Streifen.png"/>
          <p:cNvPicPr preferRelativeResize="0">
            <a:picLocks/>
          </p:cNvPicPr>
          <p:nvPr userDrawn="1"/>
        </p:nvPicPr>
        <p:blipFill>
          <a:blip r:embed="rId14" cstate="print"/>
          <a:stretch>
            <a:fillRect/>
          </a:stretch>
        </p:blipFill>
        <p:spPr bwMode="gray">
          <a:xfrm>
            <a:off x="-36000" y="6624000"/>
            <a:ext cx="12276000" cy="259200"/>
          </a:xfrm>
          <a:prstGeom prst="rect">
            <a:avLst/>
          </a:prstGeom>
        </p:spPr>
      </p:pic>
      <p:sp>
        <p:nvSpPr>
          <p:cNvPr id="14" name="Text Box 11"/>
          <p:cNvSpPr txBox="1">
            <a:spLocks noChangeArrowheads="1"/>
          </p:cNvSpPr>
          <p:nvPr userDrawn="1"/>
        </p:nvSpPr>
        <p:spPr bwMode="gray">
          <a:xfrm>
            <a:off x="252000" y="6588000"/>
            <a:ext cx="2232025" cy="246221"/>
          </a:xfrm>
          <a:prstGeom prst="rect">
            <a:avLst/>
          </a:prstGeom>
          <a:noFill/>
          <a:ln w="9525">
            <a:noFill/>
            <a:miter lim="800000"/>
            <a:headEnd/>
            <a:tailEnd/>
          </a:ln>
          <a:effectLst/>
        </p:spPr>
        <p:txBody>
          <a:bodyPr anchor="b">
            <a:spAutoFit/>
          </a:bodyPr>
          <a:lstStyle/>
          <a:p>
            <a:pPr marL="0" marR="0" indent="0" algn="l" defTabSz="108000" rtl="0" eaLnBrk="1" fontAlgn="auto" latinLnBrk="0" hangingPunct="1">
              <a:lnSpc>
                <a:spcPts val="1200"/>
              </a:lnSpc>
              <a:spcBef>
                <a:spcPts val="0"/>
              </a:spcBef>
              <a:spcAft>
                <a:spcPts val="0"/>
              </a:spcAft>
              <a:buClrTx/>
              <a:buSzTx/>
              <a:buFontTx/>
              <a:buNone/>
              <a:tabLst/>
              <a:defRPr/>
            </a:pPr>
            <a:fld id="{E67F8150-ABBD-4ECE-B1E6-4D5F2C8A917A}" type="slidenum">
              <a:rPr lang="en-US" sz="800" b="0" smtClean="0">
                <a:solidFill>
                  <a:schemeClr val="tx2"/>
                </a:solidFill>
                <a:latin typeface="Arial" pitchFamily="34" charset="0"/>
                <a:cs typeface="Arial" pitchFamily="34" charset="0"/>
              </a:rPr>
              <a:pPr marL="0" marR="0" indent="0" algn="l" defTabSz="108000" rtl="0" eaLnBrk="1" fontAlgn="auto" latinLnBrk="0" hangingPunct="1">
                <a:lnSpc>
                  <a:spcPts val="1200"/>
                </a:lnSpc>
                <a:spcBef>
                  <a:spcPts val="0"/>
                </a:spcBef>
                <a:spcAft>
                  <a:spcPts val="0"/>
                </a:spcAft>
                <a:buClrTx/>
                <a:buSzTx/>
                <a:buFontTx/>
                <a:buNone/>
                <a:tabLst/>
                <a:defRPr/>
              </a:pPr>
              <a:t>‹#›</a:t>
            </a:fld>
            <a:r>
              <a:rPr lang="de-DE" sz="800" b="1" baseline="0" dirty="0" smtClean="0">
                <a:solidFill>
                  <a:schemeClr val="tx2"/>
                </a:solidFill>
                <a:latin typeface="Arial" pitchFamily="34" charset="0"/>
                <a:cs typeface="Arial" pitchFamily="34" charset="0"/>
              </a:rPr>
              <a:t>		|	</a:t>
            </a:r>
            <a:r>
              <a:rPr lang="en-US" sz="800" dirty="0" smtClean="0">
                <a:solidFill>
                  <a:schemeClr val="tx2"/>
                </a:solidFill>
                <a:latin typeface="Arial" pitchFamily="34" charset="0"/>
                <a:cs typeface="Arial" pitchFamily="34" charset="0"/>
              </a:rPr>
              <a:t>©</a:t>
            </a:r>
            <a:r>
              <a:rPr lang="en-US" sz="800" baseline="0" dirty="0" smtClean="0">
                <a:solidFill>
                  <a:schemeClr val="tx2"/>
                </a:solidFill>
                <a:latin typeface="Arial" pitchFamily="34" charset="0"/>
                <a:cs typeface="Arial" pitchFamily="34" charset="0"/>
              </a:rPr>
              <a:t> </a:t>
            </a:r>
            <a:r>
              <a:rPr lang="en-US" sz="800" dirty="0" smtClean="0">
                <a:solidFill>
                  <a:schemeClr val="tx2"/>
                </a:solidFill>
                <a:latin typeface="Arial" pitchFamily="34" charset="0"/>
                <a:cs typeface="Arial" pitchFamily="34" charset="0"/>
              </a:rPr>
              <a:t>by </a:t>
            </a:r>
            <a:r>
              <a:rPr lang="de-DE" sz="800" dirty="0" err="1" smtClean="0">
                <a:solidFill>
                  <a:schemeClr val="tx2"/>
                </a:solidFill>
                <a:latin typeface="Arial" pitchFamily="34" charset="0"/>
                <a:cs typeface="Arial" pitchFamily="34" charset="0"/>
              </a:rPr>
              <a:t>Xantaro</a:t>
            </a:r>
            <a:endParaRPr lang="de-DE" sz="800" dirty="0">
              <a:solidFill>
                <a:schemeClr val="tx2"/>
              </a:solidFill>
              <a:latin typeface="Arial" pitchFamily="34" charset="0"/>
              <a:cs typeface="Arial" pitchFamily="34" charset="0"/>
            </a:endParaRPr>
          </a:p>
        </p:txBody>
      </p:sp>
      <p:pic>
        <p:nvPicPr>
          <p:cNvPr id="15" name="Grafik 14"/>
          <p:cNvPicPr>
            <a:picLocks noChangeAspect="1"/>
          </p:cNvPicPr>
          <p:nvPr userDrawn="1"/>
        </p:nvPicPr>
        <p:blipFill rotWithShape="1">
          <a:blip r:embed="rId15" cstate="print">
            <a:extLst>
              <a:ext uri="{28A0092B-C50C-407E-A947-70E740481C1C}">
                <a14:useLocalDpi xmlns:a14="http://schemas.microsoft.com/office/drawing/2010/main" val="0"/>
              </a:ext>
            </a:extLst>
          </a:blip>
          <a:srcRect r="4712"/>
          <a:stretch/>
        </p:blipFill>
        <p:spPr bwMode="gray">
          <a:xfrm>
            <a:off x="7560000" y="2052000"/>
            <a:ext cx="4665502" cy="4320000"/>
          </a:xfrm>
          <a:prstGeom prst="rect">
            <a:avLst/>
          </a:prstGeom>
        </p:spPr>
      </p:pic>
      <p:sp>
        <p:nvSpPr>
          <p:cNvPr id="2" name="Titelplatzhalter 1"/>
          <p:cNvSpPr>
            <a:spLocks noGrp="1"/>
          </p:cNvSpPr>
          <p:nvPr>
            <p:ph type="title"/>
          </p:nvPr>
        </p:nvSpPr>
        <p:spPr bwMode="gray">
          <a:xfrm>
            <a:off x="252000" y="0"/>
            <a:ext cx="8604000" cy="900000"/>
          </a:xfrm>
          <a:prstGeom prst="rect">
            <a:avLst/>
          </a:prstGeom>
        </p:spPr>
        <p:txBody>
          <a:bodyPr vert="horz" lIns="91440" tIns="45720" rIns="91440" bIns="45720" rtlCol="0" anchor="b">
            <a:normAutofit/>
          </a:bodyPr>
          <a:lstStyle/>
          <a:p>
            <a:r>
              <a:rPr lang="de-DE" dirty="0" smtClean="0"/>
              <a:t>Click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title</a:t>
            </a:r>
            <a:endParaRPr lang="de-DE" dirty="0"/>
          </a:p>
        </p:txBody>
      </p:sp>
      <p:sp>
        <p:nvSpPr>
          <p:cNvPr id="3" name="Textplatzhalter 2"/>
          <p:cNvSpPr>
            <a:spLocks noGrp="1"/>
          </p:cNvSpPr>
          <p:nvPr>
            <p:ph type="body" idx="1"/>
          </p:nvPr>
        </p:nvSpPr>
        <p:spPr bwMode="gray">
          <a:xfrm>
            <a:off x="252000" y="1440000"/>
            <a:ext cx="11772000" cy="4860000"/>
          </a:xfrm>
          <a:prstGeom prst="rect">
            <a:avLst/>
          </a:prstGeom>
        </p:spPr>
        <p:txBody>
          <a:bodyPr vert="horz" lIns="91440" tIns="45720" rIns="91440" bIns="45720" rtlCol="0">
            <a:normAutofit/>
          </a:bodyPr>
          <a:lstStyle/>
          <a:p>
            <a:pPr lvl="0"/>
            <a:r>
              <a:rPr lang="de-DE" dirty="0" smtClean="0"/>
              <a:t>1st </a:t>
            </a:r>
            <a:r>
              <a:rPr lang="de-DE" dirty="0" err="1" smtClean="0"/>
              <a:t>level</a:t>
            </a:r>
            <a:endParaRPr lang="de-DE" dirty="0" smtClean="0"/>
          </a:p>
          <a:p>
            <a:pPr lvl="1"/>
            <a:r>
              <a:rPr lang="de-DE" dirty="0" smtClean="0"/>
              <a:t>2nd </a:t>
            </a:r>
            <a:r>
              <a:rPr lang="de-DE" dirty="0" err="1" smtClean="0"/>
              <a:t>level</a:t>
            </a:r>
            <a:endParaRPr lang="de-DE" dirty="0" smtClean="0"/>
          </a:p>
          <a:p>
            <a:pPr lvl="2"/>
            <a:r>
              <a:rPr lang="de-DE" dirty="0" smtClean="0"/>
              <a:t>3rd </a:t>
            </a:r>
            <a:r>
              <a:rPr lang="de-DE" dirty="0" err="1" smtClean="0"/>
              <a:t>level</a:t>
            </a:r>
            <a:endParaRPr lang="de-DE" dirty="0" smtClean="0"/>
          </a:p>
          <a:p>
            <a:pPr lvl="3"/>
            <a:r>
              <a:rPr lang="de-DE" dirty="0" smtClean="0"/>
              <a:t>4th </a:t>
            </a:r>
            <a:r>
              <a:rPr lang="de-DE" dirty="0" err="1" smtClean="0"/>
              <a:t>level</a:t>
            </a:r>
            <a:endParaRPr lang="de-DE" dirty="0" smtClean="0"/>
          </a:p>
          <a:p>
            <a:pPr lvl="4"/>
            <a:r>
              <a:rPr lang="de-DE" dirty="0" smtClean="0"/>
              <a:t>5th </a:t>
            </a:r>
            <a:r>
              <a:rPr lang="de-DE" dirty="0" err="1" smtClean="0"/>
              <a:t>level</a:t>
            </a:r>
            <a:endParaRPr lang="de-DE" dirty="0"/>
          </a:p>
        </p:txBody>
      </p:sp>
    </p:spTree>
    <p:extLst>
      <p:ext uri="{BB962C8B-B14F-4D97-AF65-F5344CB8AC3E}">
        <p14:creationId xmlns:p14="http://schemas.microsoft.com/office/powerpoint/2010/main" val="3393812955"/>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50" r:id="rId3"/>
    <p:sldLayoutId id="2147483652" r:id="rId4"/>
    <p:sldLayoutId id="2147483678" r:id="rId5"/>
    <p:sldLayoutId id="2147483679" r:id="rId6"/>
    <p:sldLayoutId id="2147483653" r:id="rId7"/>
    <p:sldLayoutId id="2147483662" r:id="rId8"/>
    <p:sldLayoutId id="2147483663" r:id="rId9"/>
    <p:sldLayoutId id="2147483654" r:id="rId10"/>
    <p:sldLayoutId id="21474836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ts val="2800"/>
        </a:lnSpc>
        <a:spcBef>
          <a:spcPct val="0"/>
        </a:spcBef>
        <a:buNone/>
        <a:defRPr sz="2200" b="1" kern="1200">
          <a:solidFill>
            <a:schemeClr val="bg2"/>
          </a:solidFill>
          <a:latin typeface="+mj-lt"/>
          <a:ea typeface="+mj-ea"/>
          <a:cs typeface="+mj-cs"/>
        </a:defRPr>
      </a:lvl1pPr>
    </p:titleStyle>
    <p:bodyStyle>
      <a:lvl1pPr marL="268288" indent="-268288" algn="l" defTabSz="914400" rtl="0" eaLnBrk="1" latinLnBrk="0" hangingPunct="1">
        <a:lnSpc>
          <a:spcPts val="2400"/>
        </a:lnSpc>
        <a:spcBef>
          <a:spcPts val="0"/>
        </a:spcBef>
        <a:spcAft>
          <a:spcPts val="600"/>
        </a:spcAft>
        <a:buClr>
          <a:schemeClr val="accent6"/>
        </a:buClr>
        <a:buFont typeface="Wingdings" panose="05000000000000000000" pitchFamily="2" charset="2"/>
        <a:buChar char="§"/>
        <a:defRPr sz="1800" kern="1200">
          <a:solidFill>
            <a:schemeClr val="tx1">
              <a:lumMod val="90000"/>
              <a:lumOff val="10000"/>
            </a:schemeClr>
          </a:solidFill>
          <a:latin typeface="+mn-lt"/>
          <a:ea typeface="+mn-ea"/>
          <a:cs typeface="+mn-cs"/>
        </a:defRPr>
      </a:lvl1pPr>
      <a:lvl2pPr marL="536575" indent="-268288" algn="l" defTabSz="914400" rtl="0" eaLnBrk="1" latinLnBrk="0" hangingPunct="1">
        <a:lnSpc>
          <a:spcPts val="2200"/>
        </a:lnSpc>
        <a:spcBef>
          <a:spcPts val="0"/>
        </a:spcBef>
        <a:spcAft>
          <a:spcPts val="600"/>
        </a:spcAft>
        <a:buClr>
          <a:schemeClr val="tx2">
            <a:lumMod val="75000"/>
            <a:lumOff val="25000"/>
          </a:schemeClr>
        </a:buClr>
        <a:buFont typeface="Wingdings" panose="05000000000000000000" pitchFamily="2" charset="2"/>
        <a:buChar char="§"/>
        <a:defRPr sz="1600" kern="1200">
          <a:solidFill>
            <a:schemeClr val="tx1">
              <a:lumMod val="90000"/>
              <a:lumOff val="10000"/>
            </a:schemeClr>
          </a:solidFill>
          <a:latin typeface="+mn-lt"/>
          <a:ea typeface="+mn-ea"/>
          <a:cs typeface="+mn-cs"/>
        </a:defRPr>
      </a:lvl2pPr>
      <a:lvl3pPr marL="804863" indent="-268288" algn="l" defTabSz="914400" rtl="0" eaLnBrk="1" latinLnBrk="0" hangingPunct="1">
        <a:lnSpc>
          <a:spcPts val="2200"/>
        </a:lnSpc>
        <a:spcBef>
          <a:spcPts val="0"/>
        </a:spcBef>
        <a:spcAft>
          <a:spcPts val="600"/>
        </a:spcAft>
        <a:buClr>
          <a:schemeClr val="tx2">
            <a:lumMod val="75000"/>
            <a:lumOff val="25000"/>
          </a:schemeClr>
        </a:buClr>
        <a:buSzPct val="50000"/>
        <a:buFont typeface="Arial" panose="020B0604020202020204" pitchFamily="34" charset="0"/>
        <a:buChar char="►"/>
        <a:defRPr sz="1600" kern="1200">
          <a:solidFill>
            <a:schemeClr val="tx1">
              <a:lumMod val="90000"/>
              <a:lumOff val="10000"/>
            </a:schemeClr>
          </a:solidFill>
          <a:latin typeface="+mn-lt"/>
          <a:ea typeface="+mn-ea"/>
          <a:cs typeface="+mn-cs"/>
        </a:defRPr>
      </a:lvl3pPr>
      <a:lvl4pPr marL="1073150"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4pPr>
      <a:lvl5pPr marL="1341438"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stemid/racktables-api" TargetMode="External"/><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hyperlink" Target="https://github.com/xing/racktables_ap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ookedscheduler.com/" TargetMode="Externa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 Id="rId3"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 Id="rId3" Type="http://schemas.openxmlformats.org/officeDocument/2006/relationships/image" Target="../media/image4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9" Type="http://schemas.openxmlformats.org/officeDocument/2006/relationships/image" Target="../media/image14.png"/><Relationship Id="rId20" Type="http://schemas.openxmlformats.org/officeDocument/2006/relationships/image" Target="../media/image25.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jpeg"/><Relationship Id="rId3"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Automation for Network Lab </a:t>
            </a:r>
            <a:r>
              <a:rPr lang="en-GB" dirty="0" err="1"/>
              <a:t>Enviroments</a:t>
            </a:r>
            <a:endParaRPr lang="de-DE" dirty="0"/>
          </a:p>
        </p:txBody>
      </p:sp>
      <p:sp>
        <p:nvSpPr>
          <p:cNvPr id="3" name="Untertitel 2"/>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155467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Step</a:t>
            </a:r>
            <a:r>
              <a:rPr lang="de-DE" dirty="0" smtClean="0"/>
              <a:t> 2 – </a:t>
            </a:r>
            <a:r>
              <a:rPr lang="de-DE" dirty="0" err="1" smtClean="0"/>
              <a:t>Automate</a:t>
            </a:r>
            <a:r>
              <a:rPr lang="de-DE" dirty="0" smtClean="0"/>
              <a:t> Basic Tasks</a:t>
            </a:r>
            <a:endParaRPr lang="en-GB" dirty="0"/>
          </a:p>
        </p:txBody>
      </p:sp>
      <p:sp>
        <p:nvSpPr>
          <p:cNvPr id="3" name="Inhaltsplatzhalter 2"/>
          <p:cNvSpPr>
            <a:spLocks noGrp="1"/>
          </p:cNvSpPr>
          <p:nvPr>
            <p:ph idx="1"/>
          </p:nvPr>
        </p:nvSpPr>
        <p:spPr/>
        <p:txBody>
          <a:bodyPr/>
          <a:lstStyle/>
          <a:p>
            <a:r>
              <a:rPr lang="en-US" dirty="0" smtClean="0"/>
              <a:t>There is/was no native (useable) API in Racktables </a:t>
            </a:r>
            <a:r>
              <a:rPr lang="en-US" dirty="0" smtClean="0">
                <a:sym typeface="Wingdings" panose="05000000000000000000" pitchFamily="2" charset="2"/>
              </a:rPr>
              <a:t></a:t>
            </a:r>
            <a:endParaRPr lang="en-US" dirty="0" smtClean="0"/>
          </a:p>
          <a:p>
            <a:r>
              <a:rPr lang="en-US" dirty="0" smtClean="0"/>
              <a:t>There are some stale APIs on github which we tried to quickly adopt (</a:t>
            </a:r>
            <a:r>
              <a:rPr lang="en-US" dirty="0" smtClean="0">
                <a:hlinkClick r:id="rId2"/>
              </a:rPr>
              <a:t>https://github.com/xing/racktables_api</a:t>
            </a:r>
            <a:r>
              <a:rPr lang="en-US" dirty="0" smtClean="0"/>
              <a:t> </a:t>
            </a:r>
            <a:r>
              <a:rPr lang="en-US" dirty="0" smtClean="0">
                <a:hlinkClick r:id="rId3"/>
              </a:rPr>
              <a:t>https://github.com/stemid/racktables-api</a:t>
            </a:r>
            <a:r>
              <a:rPr lang="en-US" dirty="0" smtClean="0"/>
              <a:t>)</a:t>
            </a:r>
          </a:p>
          <a:p>
            <a:r>
              <a:rPr lang="en-US" dirty="0" smtClean="0"/>
              <a:t>For now some of our scripts use the XING API, some are directly querying SQL (ugly but works)</a:t>
            </a:r>
          </a:p>
          <a:p>
            <a:r>
              <a:rPr lang="en-US" dirty="0" smtClean="0"/>
              <a:t>What do we do so far</a:t>
            </a:r>
          </a:p>
          <a:p>
            <a:pPr lvl="1"/>
            <a:r>
              <a:rPr lang="en-US" dirty="0" smtClean="0"/>
              <a:t>Create console and MGMT Access shell aliases</a:t>
            </a:r>
          </a:p>
          <a:p>
            <a:pPr lvl="1"/>
            <a:r>
              <a:rPr lang="en-US" dirty="0" smtClean="0"/>
              <a:t>Create power on/off shell aliases</a:t>
            </a:r>
          </a:p>
          <a:p>
            <a:pPr lvl="2"/>
            <a:r>
              <a:rPr lang="en-US" dirty="0" smtClean="0"/>
              <a:t>If multiple outlets are used -&gt; single alias</a:t>
            </a:r>
          </a:p>
          <a:p>
            <a:pPr lvl="1"/>
            <a:r>
              <a:rPr lang="en-US" dirty="0" smtClean="0"/>
              <a:t>Configure ooB Switches</a:t>
            </a:r>
          </a:p>
          <a:p>
            <a:pPr lvl="2"/>
            <a:r>
              <a:rPr lang="en-US" dirty="0" smtClean="0"/>
              <a:t>Change Port Description</a:t>
            </a:r>
          </a:p>
          <a:p>
            <a:pPr lvl="2"/>
            <a:r>
              <a:rPr lang="en-US" dirty="0" smtClean="0"/>
              <a:t>Assign vlan</a:t>
            </a:r>
          </a:p>
          <a:p>
            <a:pPr lvl="1"/>
            <a:r>
              <a:rPr lang="en-US" dirty="0" smtClean="0"/>
              <a:t>Configure XT3LAB Fabric Switches</a:t>
            </a:r>
          </a:p>
          <a:p>
            <a:pPr lvl="2"/>
            <a:r>
              <a:rPr lang="en-US" dirty="0" smtClean="0"/>
              <a:t>Change Port Description (vlan is set manually by users in order to make virtual cross connects)</a:t>
            </a:r>
          </a:p>
          <a:p>
            <a:endParaRPr lang="de-DE" dirty="0" smtClean="0"/>
          </a:p>
          <a:p>
            <a:endParaRPr lang="de-DE" dirty="0" smtClean="0"/>
          </a:p>
          <a:p>
            <a:endParaRPr lang="de-DE" dirty="0" smtClean="0"/>
          </a:p>
          <a:p>
            <a:pPr marL="268287" lvl="1" indent="0">
              <a:buNone/>
            </a:pPr>
            <a:endParaRPr lang="de-DE" dirty="0" smtClean="0"/>
          </a:p>
          <a:p>
            <a:endParaRPr lang="de-DE" dirty="0"/>
          </a:p>
          <a:p>
            <a:endParaRPr lang="de-DE" dirty="0" smtClean="0"/>
          </a:p>
          <a:p>
            <a:pPr marL="0" indent="0">
              <a:buNone/>
            </a:pPr>
            <a:endParaRPr lang="de-DE" dirty="0" smtClean="0"/>
          </a:p>
        </p:txBody>
      </p:sp>
      <p:pic>
        <p:nvPicPr>
          <p:cNvPr id="4" name="Grafik 3"/>
          <p:cNvPicPr>
            <a:picLocks noChangeAspect="1"/>
          </p:cNvPicPr>
          <p:nvPr/>
        </p:nvPicPr>
        <p:blipFill>
          <a:blip r:embed="rId4"/>
          <a:stretch>
            <a:fillRect/>
          </a:stretch>
        </p:blipFill>
        <p:spPr>
          <a:xfrm>
            <a:off x="5543636" y="3325091"/>
            <a:ext cx="6426260" cy="523702"/>
          </a:xfrm>
          <a:prstGeom prst="rect">
            <a:avLst/>
          </a:prstGeom>
        </p:spPr>
      </p:pic>
      <p:pic>
        <p:nvPicPr>
          <p:cNvPr id="5" name="Grafik 4"/>
          <p:cNvPicPr>
            <a:picLocks noChangeAspect="1"/>
          </p:cNvPicPr>
          <p:nvPr/>
        </p:nvPicPr>
        <p:blipFill>
          <a:blip r:embed="rId5"/>
          <a:stretch>
            <a:fillRect/>
          </a:stretch>
        </p:blipFill>
        <p:spPr>
          <a:xfrm>
            <a:off x="5543636" y="4252566"/>
            <a:ext cx="5734050" cy="1362075"/>
          </a:xfrm>
          <a:prstGeom prst="rect">
            <a:avLst/>
          </a:prstGeom>
        </p:spPr>
      </p:pic>
    </p:spTree>
    <p:extLst>
      <p:ext uri="{BB962C8B-B14F-4D97-AF65-F5344CB8AC3E}">
        <p14:creationId xmlns:p14="http://schemas.microsoft.com/office/powerpoint/2010/main" val="179537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Step 2 – Automate Basic Tasks</a:t>
            </a:r>
            <a:endParaRPr lang="en-US" dirty="0"/>
          </a:p>
        </p:txBody>
      </p:sp>
      <p:sp>
        <p:nvSpPr>
          <p:cNvPr id="3" name="Inhaltsplatzhalter 2"/>
          <p:cNvSpPr>
            <a:spLocks noGrp="1"/>
          </p:cNvSpPr>
          <p:nvPr>
            <p:ph idx="1"/>
          </p:nvPr>
        </p:nvSpPr>
        <p:spPr/>
        <p:txBody>
          <a:bodyPr/>
          <a:lstStyle/>
          <a:p>
            <a:r>
              <a:rPr lang="en-US" dirty="0"/>
              <a:t>What do we do so </a:t>
            </a:r>
            <a:r>
              <a:rPr lang="en-US" dirty="0" smtClean="0"/>
              <a:t>far (continued)</a:t>
            </a:r>
          </a:p>
          <a:p>
            <a:pPr lvl="1"/>
            <a:r>
              <a:rPr lang="en-US" dirty="0" smtClean="0"/>
              <a:t>Configure Console/Serial Server</a:t>
            </a:r>
          </a:p>
          <a:p>
            <a:pPr lvl="2"/>
            <a:r>
              <a:rPr lang="en-US" dirty="0" smtClean="0"/>
              <a:t>Change Port Description</a:t>
            </a:r>
          </a:p>
          <a:p>
            <a:pPr lvl="1"/>
            <a:r>
              <a:rPr lang="en-US" dirty="0" smtClean="0"/>
              <a:t>Configured PDUs</a:t>
            </a:r>
          </a:p>
          <a:p>
            <a:pPr lvl="2"/>
            <a:r>
              <a:rPr lang="en-US" dirty="0" smtClean="0"/>
              <a:t>Change Port Description</a:t>
            </a:r>
          </a:p>
          <a:p>
            <a:endParaRPr lang="en-US" dirty="0"/>
          </a:p>
          <a:p>
            <a:r>
              <a:rPr lang="en-US" dirty="0"/>
              <a:t>Mostly API/SQL Consumption and creation of Include Files + direct Interaction with </a:t>
            </a:r>
            <a:r>
              <a:rPr lang="en-US" dirty="0" smtClean="0"/>
              <a:t>devices</a:t>
            </a:r>
            <a:endParaRPr lang="en-US" dirty="0"/>
          </a:p>
          <a:p>
            <a:endParaRPr lang="en-US" dirty="0" smtClean="0"/>
          </a:p>
          <a:p>
            <a:pPr lvl="1"/>
            <a:endParaRPr lang="en-US" dirty="0"/>
          </a:p>
          <a:p>
            <a:endParaRPr lang="de-DE" dirty="0" smtClean="0"/>
          </a:p>
          <a:p>
            <a:endParaRPr lang="de-DE" dirty="0" smtClean="0"/>
          </a:p>
          <a:p>
            <a:endParaRPr lang="de-DE" dirty="0" smtClean="0"/>
          </a:p>
          <a:p>
            <a:pPr marL="268287" lvl="1" indent="0">
              <a:buNone/>
            </a:pPr>
            <a:endParaRPr lang="de-DE" dirty="0" smtClean="0"/>
          </a:p>
          <a:p>
            <a:endParaRPr lang="de-DE" dirty="0"/>
          </a:p>
          <a:p>
            <a:endParaRPr lang="de-DE" dirty="0" smtClean="0"/>
          </a:p>
          <a:p>
            <a:pPr marL="0" indent="0">
              <a:buNone/>
            </a:pPr>
            <a:endParaRPr lang="de-DE" dirty="0" smtClean="0"/>
          </a:p>
        </p:txBody>
      </p:sp>
    </p:spTree>
    <p:extLst>
      <p:ext uri="{BB962C8B-B14F-4D97-AF65-F5344CB8AC3E}">
        <p14:creationId xmlns:p14="http://schemas.microsoft.com/office/powerpoint/2010/main" val="35938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Step</a:t>
            </a:r>
            <a:r>
              <a:rPr lang="de-DE" dirty="0" smtClean="0"/>
              <a:t> 2 – Booking </a:t>
            </a:r>
            <a:r>
              <a:rPr lang="en-US" dirty="0" smtClean="0"/>
              <a:t>Resources</a:t>
            </a:r>
            <a:endParaRPr lang="en-US" dirty="0"/>
          </a:p>
        </p:txBody>
      </p:sp>
      <p:sp>
        <p:nvSpPr>
          <p:cNvPr id="3" name="Inhaltsplatzhalter 2"/>
          <p:cNvSpPr>
            <a:spLocks noGrp="1"/>
          </p:cNvSpPr>
          <p:nvPr>
            <p:ph idx="1"/>
          </p:nvPr>
        </p:nvSpPr>
        <p:spPr/>
        <p:txBody>
          <a:bodyPr/>
          <a:lstStyle/>
          <a:p>
            <a:r>
              <a:rPr lang="en-US" dirty="0" smtClean="0"/>
              <a:t>What is even better than using Excel for MGMT? Multi User Excel!</a:t>
            </a:r>
          </a:p>
          <a:p>
            <a:r>
              <a:rPr lang="en-US" dirty="0" smtClean="0"/>
              <a:t>At first Excel file shared via </a:t>
            </a:r>
            <a:r>
              <a:rPr lang="en-US" dirty="0" err="1" smtClean="0"/>
              <a:t>Sharepoint</a:t>
            </a:r>
            <a:endParaRPr lang="en-US" dirty="0" smtClean="0"/>
          </a:p>
          <a:p>
            <a:r>
              <a:rPr lang="en-US" dirty="0" smtClean="0"/>
              <a:t>Later Excel File shared via SMB + Multi User</a:t>
            </a:r>
          </a:p>
          <a:p>
            <a:pPr>
              <a:buFont typeface="Symbol" panose="05050102010706020507" pitchFamily="18" charset="2"/>
              <a:buChar char="Þ"/>
            </a:pPr>
            <a:r>
              <a:rPr lang="en-US" dirty="0" smtClean="0"/>
              <a:t>We need something better!</a:t>
            </a:r>
          </a:p>
          <a:p>
            <a:pPr marL="0" indent="0">
              <a:buNone/>
            </a:pPr>
            <a:endParaRPr lang="en-US" dirty="0"/>
          </a:p>
          <a:p>
            <a:endParaRPr lang="de-DE" dirty="0" smtClean="0"/>
          </a:p>
          <a:p>
            <a:endParaRPr lang="de-DE" dirty="0" smtClean="0"/>
          </a:p>
          <a:p>
            <a:pPr marL="0" indent="0">
              <a:buNone/>
            </a:pPr>
            <a:endParaRPr lang="de-DE" dirty="0" smtClean="0"/>
          </a:p>
          <a:p>
            <a:endParaRPr lang="de-DE" dirty="0" smtClean="0"/>
          </a:p>
          <a:p>
            <a:pPr marL="268287" lvl="1" indent="0">
              <a:buNone/>
            </a:pPr>
            <a:endParaRPr lang="de-DE" dirty="0" smtClean="0"/>
          </a:p>
          <a:p>
            <a:endParaRPr lang="de-DE" dirty="0"/>
          </a:p>
          <a:p>
            <a:endParaRPr lang="de-DE" dirty="0" smtClean="0"/>
          </a:p>
          <a:p>
            <a:pPr marL="0" indent="0">
              <a:buNone/>
            </a:pPr>
            <a:endParaRPr lang="de-DE" dirty="0" smtClean="0"/>
          </a:p>
        </p:txBody>
      </p:sp>
      <p:pic>
        <p:nvPicPr>
          <p:cNvPr id="6" name="Grafik 5"/>
          <p:cNvPicPr>
            <a:picLocks noChangeAspect="1"/>
          </p:cNvPicPr>
          <p:nvPr/>
        </p:nvPicPr>
        <p:blipFill>
          <a:blip r:embed="rId2"/>
          <a:stretch>
            <a:fillRect/>
          </a:stretch>
        </p:blipFill>
        <p:spPr>
          <a:xfrm>
            <a:off x="5769900" y="2244436"/>
            <a:ext cx="6172200" cy="2286000"/>
          </a:xfrm>
          <a:prstGeom prst="rect">
            <a:avLst/>
          </a:prstGeom>
        </p:spPr>
      </p:pic>
    </p:spTree>
    <p:extLst>
      <p:ext uri="{BB962C8B-B14F-4D97-AF65-F5344CB8AC3E}">
        <p14:creationId xmlns:p14="http://schemas.microsoft.com/office/powerpoint/2010/main" val="267346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Step</a:t>
            </a:r>
            <a:r>
              <a:rPr lang="de-DE" dirty="0" smtClean="0"/>
              <a:t> 2 – Booking </a:t>
            </a:r>
            <a:r>
              <a:rPr lang="en-US" dirty="0" smtClean="0"/>
              <a:t>Resources</a:t>
            </a:r>
            <a:endParaRPr lang="en-US" dirty="0"/>
          </a:p>
        </p:txBody>
      </p:sp>
      <p:sp>
        <p:nvSpPr>
          <p:cNvPr id="3" name="Inhaltsplatzhalter 2"/>
          <p:cNvSpPr>
            <a:spLocks noGrp="1"/>
          </p:cNvSpPr>
          <p:nvPr>
            <p:ph idx="1"/>
          </p:nvPr>
        </p:nvSpPr>
        <p:spPr/>
        <p:txBody>
          <a:bodyPr/>
          <a:lstStyle/>
          <a:p>
            <a:r>
              <a:rPr lang="en-US" dirty="0" smtClean="0"/>
              <a:t>Booked (</a:t>
            </a:r>
            <a:r>
              <a:rPr lang="en-US" dirty="0" smtClean="0">
                <a:hlinkClick r:id="rId2"/>
              </a:rPr>
              <a:t>http://www.bookedscheduler.com/</a:t>
            </a:r>
            <a:r>
              <a:rPr lang="en-US" dirty="0" smtClean="0"/>
              <a:t>)</a:t>
            </a:r>
          </a:p>
          <a:p>
            <a:r>
              <a:rPr lang="en-US" dirty="0" smtClean="0"/>
              <a:t>Web based scheduling tool</a:t>
            </a:r>
          </a:p>
          <a:p>
            <a:r>
              <a:rPr lang="en-US" dirty="0" smtClean="0"/>
              <a:t>Once Again no API </a:t>
            </a:r>
            <a:r>
              <a:rPr lang="en-US" dirty="0" smtClean="0">
                <a:sym typeface="Wingdings" panose="05000000000000000000" pitchFamily="2" charset="2"/>
              </a:rPr>
              <a:t> but at least simple DB</a:t>
            </a:r>
          </a:p>
          <a:p>
            <a:r>
              <a:rPr lang="en-US" dirty="0" smtClean="0">
                <a:sym typeface="Wingdings" panose="05000000000000000000" pitchFamily="2" charset="2"/>
              </a:rPr>
              <a:t>What we do today</a:t>
            </a:r>
          </a:p>
          <a:p>
            <a:pPr lvl="1"/>
            <a:r>
              <a:rPr lang="en-US" dirty="0" smtClean="0">
                <a:sym typeface="Wingdings" panose="05000000000000000000" pitchFamily="2" charset="2"/>
              </a:rPr>
              <a:t>Attach specific Tags to device in Racktables -&gt; booked</a:t>
            </a:r>
          </a:p>
          <a:p>
            <a:r>
              <a:rPr lang="en-US" dirty="0" smtClean="0">
                <a:sym typeface="Wingdings" panose="05000000000000000000" pitchFamily="2" charset="2"/>
              </a:rPr>
              <a:t>Booked has options to</a:t>
            </a:r>
          </a:p>
          <a:p>
            <a:pPr lvl="1"/>
            <a:r>
              <a:rPr lang="en-US" dirty="0" smtClean="0">
                <a:sym typeface="Wingdings" panose="05000000000000000000" pitchFamily="2" charset="2"/>
              </a:rPr>
              <a:t>Resolve booking conflicts</a:t>
            </a:r>
          </a:p>
          <a:p>
            <a:pPr lvl="1"/>
            <a:r>
              <a:rPr lang="en-US" dirty="0" smtClean="0">
                <a:sym typeface="Wingdings" panose="05000000000000000000" pitchFamily="2" charset="2"/>
              </a:rPr>
              <a:t>Share Bookings between users</a:t>
            </a:r>
          </a:p>
          <a:p>
            <a:pPr lvl="1"/>
            <a:r>
              <a:rPr lang="en-US" dirty="0" smtClean="0">
                <a:sym typeface="Wingdings" panose="05000000000000000000" pitchFamily="2" charset="2"/>
              </a:rPr>
              <a:t>Create Reports to identify high/low demand devices</a:t>
            </a:r>
          </a:p>
          <a:p>
            <a:pPr lvl="1"/>
            <a:endParaRPr lang="en-US" dirty="0" smtClean="0"/>
          </a:p>
          <a:p>
            <a:pPr marL="0" indent="0">
              <a:buNone/>
            </a:pPr>
            <a:endParaRPr lang="en-US" dirty="0"/>
          </a:p>
          <a:p>
            <a:endParaRPr lang="de-DE" dirty="0" smtClean="0"/>
          </a:p>
          <a:p>
            <a:endParaRPr lang="de-DE" dirty="0" smtClean="0"/>
          </a:p>
          <a:p>
            <a:pPr marL="0" indent="0">
              <a:buNone/>
            </a:pPr>
            <a:endParaRPr lang="de-DE" dirty="0" smtClean="0"/>
          </a:p>
          <a:p>
            <a:endParaRPr lang="de-DE" dirty="0" smtClean="0"/>
          </a:p>
          <a:p>
            <a:pPr marL="268287" lvl="1" indent="0">
              <a:buNone/>
            </a:pPr>
            <a:endParaRPr lang="de-DE" dirty="0" smtClean="0"/>
          </a:p>
          <a:p>
            <a:endParaRPr lang="de-DE" dirty="0"/>
          </a:p>
          <a:p>
            <a:endParaRPr lang="de-DE" dirty="0" smtClean="0"/>
          </a:p>
          <a:p>
            <a:pPr marL="0" indent="0">
              <a:buNone/>
            </a:pPr>
            <a:endParaRPr lang="de-DE" dirty="0" smtClean="0"/>
          </a:p>
        </p:txBody>
      </p:sp>
      <p:pic>
        <p:nvPicPr>
          <p:cNvPr id="4" name="Grafik 3"/>
          <p:cNvPicPr>
            <a:picLocks noChangeAspect="1"/>
          </p:cNvPicPr>
          <p:nvPr/>
        </p:nvPicPr>
        <p:blipFill>
          <a:blip r:embed="rId3"/>
          <a:stretch>
            <a:fillRect/>
          </a:stretch>
        </p:blipFill>
        <p:spPr>
          <a:xfrm>
            <a:off x="6635769" y="1523127"/>
            <a:ext cx="5388231" cy="3863520"/>
          </a:xfrm>
          <a:prstGeom prst="rect">
            <a:avLst/>
          </a:prstGeom>
        </p:spPr>
      </p:pic>
    </p:spTree>
    <p:extLst>
      <p:ext uri="{BB962C8B-B14F-4D97-AF65-F5344CB8AC3E}">
        <p14:creationId xmlns:p14="http://schemas.microsoft.com/office/powerpoint/2010/main" val="268081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Step 3 – First Benefits of automation</a:t>
            </a:r>
            <a:endParaRPr lang="en-US" dirty="0"/>
          </a:p>
        </p:txBody>
      </p:sp>
      <p:sp>
        <p:nvSpPr>
          <p:cNvPr id="3" name="Inhaltsplatzhalter 2"/>
          <p:cNvSpPr>
            <a:spLocks noGrp="1"/>
          </p:cNvSpPr>
          <p:nvPr>
            <p:ph idx="1"/>
          </p:nvPr>
        </p:nvSpPr>
        <p:spPr/>
        <p:txBody>
          <a:bodyPr/>
          <a:lstStyle/>
          <a:p>
            <a:r>
              <a:rPr lang="en-US" dirty="0" smtClean="0"/>
              <a:t>We now know Which devices are present and Who uses them</a:t>
            </a:r>
          </a:p>
          <a:p>
            <a:r>
              <a:rPr lang="en-US" dirty="0" smtClean="0"/>
              <a:t>In the past devices were often powered on but not used (forgotten/ignored to power off)</a:t>
            </a:r>
          </a:p>
          <a:p>
            <a:r>
              <a:rPr lang="en-US" dirty="0" smtClean="0"/>
              <a:t>In the past we had a </a:t>
            </a:r>
            <a:r>
              <a:rPr lang="en-US" dirty="0" err="1" smtClean="0"/>
              <a:t>cron</a:t>
            </a:r>
            <a:r>
              <a:rPr lang="en-US" dirty="0" smtClean="0"/>
              <a:t> job to notify the Lab Managers about devices still powered on -&gt; manual power off</a:t>
            </a:r>
          </a:p>
          <a:p>
            <a:r>
              <a:rPr lang="en-US" dirty="0" smtClean="0"/>
              <a:t>Now we power off all devices not booked every 15min!</a:t>
            </a:r>
          </a:p>
          <a:p>
            <a:r>
              <a:rPr lang="en-US" dirty="0" smtClean="0"/>
              <a:t>Attach specific Tag to device in Racktables -&gt; eligible for auto power off</a:t>
            </a:r>
          </a:p>
          <a:p>
            <a:r>
              <a:rPr lang="en-US" dirty="0" smtClean="0"/>
              <a:t>Attach specific Tag to device in Racktables -&gt; chooses which power off method to use (graceful vs. </a:t>
            </a:r>
            <a:r>
              <a:rPr lang="en-US" dirty="0" err="1" smtClean="0"/>
              <a:t>Poweroff</a:t>
            </a:r>
            <a:r>
              <a:rPr lang="en-US" dirty="0" smtClean="0"/>
              <a:t>)</a:t>
            </a:r>
          </a:p>
          <a:p>
            <a:r>
              <a:rPr lang="en-US" dirty="0" smtClean="0"/>
              <a:t>Enforce booking Quota per User, before users sometimes booked half of the lab </a:t>
            </a:r>
            <a:r>
              <a:rPr lang="en-US" smtClean="0"/>
              <a:t>but used </a:t>
            </a:r>
            <a:r>
              <a:rPr lang="en-US" dirty="0" smtClean="0"/>
              <a:t>nothing</a:t>
            </a:r>
          </a:p>
          <a:p>
            <a:r>
              <a:rPr lang="en-US" dirty="0" smtClean="0"/>
              <a:t>Special Users for Booking large chunks of hardware (e.g. trainings)</a:t>
            </a:r>
          </a:p>
          <a:p>
            <a:pPr marL="0" indent="0">
              <a:buNone/>
            </a:pPr>
            <a:endParaRPr lang="en-US" dirty="0" smtClean="0"/>
          </a:p>
          <a:p>
            <a:pPr marL="0" indent="0">
              <a:buNone/>
            </a:pPr>
            <a:endParaRPr lang="en-US" dirty="0"/>
          </a:p>
          <a:p>
            <a:endParaRPr lang="de-DE" dirty="0" smtClean="0"/>
          </a:p>
          <a:p>
            <a:endParaRPr lang="de-DE" dirty="0" smtClean="0"/>
          </a:p>
          <a:p>
            <a:pPr marL="0" indent="0">
              <a:buNone/>
            </a:pPr>
            <a:endParaRPr lang="de-DE" dirty="0" smtClean="0"/>
          </a:p>
          <a:p>
            <a:endParaRPr lang="de-DE" dirty="0" smtClean="0"/>
          </a:p>
          <a:p>
            <a:pPr marL="268287" lvl="1" indent="0">
              <a:buNone/>
            </a:pPr>
            <a:endParaRPr lang="de-DE" dirty="0" smtClean="0"/>
          </a:p>
          <a:p>
            <a:endParaRPr lang="de-DE" dirty="0"/>
          </a:p>
          <a:p>
            <a:endParaRPr lang="de-DE" dirty="0" smtClean="0"/>
          </a:p>
          <a:p>
            <a:pPr marL="0" indent="0">
              <a:buNone/>
            </a:pPr>
            <a:endParaRPr lang="de-DE" dirty="0" smtClean="0"/>
          </a:p>
        </p:txBody>
      </p:sp>
      <p:pic>
        <p:nvPicPr>
          <p:cNvPr id="5" name="Grafik 4"/>
          <p:cNvPicPr>
            <a:picLocks noChangeAspect="1"/>
          </p:cNvPicPr>
          <p:nvPr/>
        </p:nvPicPr>
        <p:blipFill>
          <a:blip r:embed="rId2"/>
          <a:stretch>
            <a:fillRect/>
          </a:stretch>
        </p:blipFill>
        <p:spPr>
          <a:xfrm>
            <a:off x="699639" y="4527640"/>
            <a:ext cx="9982200" cy="1905000"/>
          </a:xfrm>
          <a:prstGeom prst="rect">
            <a:avLst/>
          </a:prstGeom>
        </p:spPr>
      </p:pic>
    </p:spTree>
    <p:extLst>
      <p:ext uri="{BB962C8B-B14F-4D97-AF65-F5344CB8AC3E}">
        <p14:creationId xmlns:p14="http://schemas.microsoft.com/office/powerpoint/2010/main" val="329133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Step</a:t>
            </a:r>
            <a:r>
              <a:rPr lang="de-DE" dirty="0" smtClean="0"/>
              <a:t> 4 – Monitoring </a:t>
            </a:r>
            <a:r>
              <a:rPr lang="de-DE" dirty="0" err="1" smtClean="0"/>
              <a:t>the</a:t>
            </a:r>
            <a:r>
              <a:rPr lang="de-DE" dirty="0" smtClean="0"/>
              <a:t> XT3LAB</a:t>
            </a:r>
            <a:endParaRPr lang="en-US" dirty="0"/>
          </a:p>
        </p:txBody>
      </p:sp>
      <p:sp>
        <p:nvSpPr>
          <p:cNvPr id="3" name="Inhaltsplatzhalter 2"/>
          <p:cNvSpPr>
            <a:spLocks noGrp="1"/>
          </p:cNvSpPr>
          <p:nvPr>
            <p:ph idx="1"/>
          </p:nvPr>
        </p:nvSpPr>
        <p:spPr/>
        <p:txBody>
          <a:bodyPr/>
          <a:lstStyle/>
          <a:p>
            <a:r>
              <a:rPr lang="en-US" dirty="0" smtClean="0"/>
              <a:t>How much Power does the Lab consume? Does it help to power down devices?</a:t>
            </a:r>
          </a:p>
          <a:p>
            <a:r>
              <a:rPr lang="en-US" dirty="0" smtClean="0"/>
              <a:t>How are the environment parameters?</a:t>
            </a:r>
          </a:p>
          <a:p>
            <a:r>
              <a:rPr lang="en-US" dirty="0" smtClean="0"/>
              <a:t>We use librenms as an </a:t>
            </a:r>
            <a:r>
              <a:rPr lang="en-US" dirty="0" err="1" smtClean="0"/>
              <a:t>autodiscovery</a:t>
            </a:r>
            <a:r>
              <a:rPr lang="en-US" dirty="0" smtClean="0"/>
              <a:t> tool to identify and poll the metrics of our XT3LAB infrastructure devices (https://www.librenms.org/)</a:t>
            </a:r>
          </a:p>
          <a:p>
            <a:pPr lvl="1"/>
            <a:r>
              <a:rPr lang="en-US" dirty="0" smtClean="0"/>
              <a:t>It scales well enough for the amount of devices and metrics</a:t>
            </a:r>
          </a:p>
          <a:p>
            <a:pPr lvl="1"/>
            <a:r>
              <a:rPr lang="en-US" dirty="0" smtClean="0"/>
              <a:t>It is “easy” to extend for new devices and metrics</a:t>
            </a:r>
          </a:p>
          <a:p>
            <a:pPr lvl="1"/>
            <a:r>
              <a:rPr lang="en-US" dirty="0" smtClean="0"/>
              <a:t>It has an nice, open and responsive community and is actively being developed</a:t>
            </a:r>
          </a:p>
          <a:p>
            <a:r>
              <a:rPr lang="en-US" dirty="0" smtClean="0"/>
              <a:t>We rarely use the librenms Web UI or look at the RRD Files generated</a:t>
            </a:r>
          </a:p>
          <a:p>
            <a:r>
              <a:rPr lang="en-US" dirty="0" smtClean="0"/>
              <a:t>We use librenms to write into </a:t>
            </a:r>
            <a:r>
              <a:rPr lang="en-US" dirty="0" err="1" smtClean="0"/>
              <a:t>influxdb</a:t>
            </a:r>
            <a:r>
              <a:rPr lang="en-US" dirty="0" smtClean="0"/>
              <a:t> in parallel to creating its RRD Files</a:t>
            </a:r>
          </a:p>
          <a:p>
            <a:r>
              <a:rPr lang="en-US" dirty="0" smtClean="0"/>
              <a:t>We use </a:t>
            </a:r>
            <a:r>
              <a:rPr lang="en-US" dirty="0" err="1" smtClean="0"/>
              <a:t>grafana</a:t>
            </a:r>
            <a:r>
              <a:rPr lang="en-US" dirty="0" smtClean="0"/>
              <a:t> to display the information we need</a:t>
            </a:r>
          </a:p>
          <a:p>
            <a:endParaRPr lang="en-US" dirty="0" smtClean="0"/>
          </a:p>
          <a:p>
            <a:pPr marL="0" indent="0">
              <a:buNone/>
            </a:pPr>
            <a:endParaRPr lang="en-US" dirty="0"/>
          </a:p>
          <a:p>
            <a:endParaRPr lang="de-DE" dirty="0" smtClean="0"/>
          </a:p>
          <a:p>
            <a:endParaRPr lang="de-DE" dirty="0" smtClean="0"/>
          </a:p>
          <a:p>
            <a:pPr marL="0" indent="0">
              <a:buNone/>
            </a:pPr>
            <a:endParaRPr lang="de-DE" dirty="0" smtClean="0"/>
          </a:p>
          <a:p>
            <a:endParaRPr lang="de-DE" dirty="0" smtClean="0"/>
          </a:p>
          <a:p>
            <a:pPr marL="268287" lvl="1" indent="0">
              <a:buNone/>
            </a:pPr>
            <a:endParaRPr lang="de-DE" dirty="0" smtClean="0"/>
          </a:p>
          <a:p>
            <a:endParaRPr lang="de-DE" dirty="0"/>
          </a:p>
          <a:p>
            <a:endParaRPr lang="de-DE" dirty="0" smtClean="0"/>
          </a:p>
          <a:p>
            <a:pPr marL="0" indent="0">
              <a:buNone/>
            </a:pPr>
            <a:endParaRPr lang="de-DE" dirty="0" smtClean="0"/>
          </a:p>
        </p:txBody>
      </p:sp>
    </p:spTree>
    <p:extLst>
      <p:ext uri="{BB962C8B-B14F-4D97-AF65-F5344CB8AC3E}">
        <p14:creationId xmlns:p14="http://schemas.microsoft.com/office/powerpoint/2010/main" val="338994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Step</a:t>
            </a:r>
            <a:r>
              <a:rPr lang="de-DE" dirty="0" smtClean="0"/>
              <a:t> 4 – Monitoring </a:t>
            </a:r>
            <a:r>
              <a:rPr lang="de-DE" dirty="0" err="1" smtClean="0"/>
              <a:t>the</a:t>
            </a:r>
            <a:r>
              <a:rPr lang="de-DE" dirty="0" smtClean="0"/>
              <a:t> XT3LAB</a:t>
            </a:r>
            <a:endParaRPr lang="en-US" dirty="0"/>
          </a:p>
        </p:txBody>
      </p:sp>
      <p:sp>
        <p:nvSpPr>
          <p:cNvPr id="3" name="Inhaltsplatzhalter 2"/>
          <p:cNvSpPr>
            <a:spLocks noGrp="1"/>
          </p:cNvSpPr>
          <p:nvPr>
            <p:ph idx="1"/>
          </p:nvPr>
        </p:nvSpPr>
        <p:spPr/>
        <p:txBody>
          <a:bodyPr/>
          <a:lstStyle/>
          <a:p>
            <a:endParaRPr lang="en-US" dirty="0" smtClean="0"/>
          </a:p>
          <a:p>
            <a:pPr marL="0" indent="0">
              <a:buNone/>
            </a:pPr>
            <a:endParaRPr lang="en-US" dirty="0"/>
          </a:p>
          <a:p>
            <a:endParaRPr lang="de-DE" dirty="0" smtClean="0"/>
          </a:p>
          <a:p>
            <a:endParaRPr lang="de-DE" dirty="0" smtClean="0"/>
          </a:p>
          <a:p>
            <a:pPr marL="0" indent="0">
              <a:buNone/>
            </a:pPr>
            <a:endParaRPr lang="de-DE" dirty="0" smtClean="0"/>
          </a:p>
          <a:p>
            <a:endParaRPr lang="de-DE" dirty="0" smtClean="0"/>
          </a:p>
          <a:p>
            <a:pPr marL="268287" lvl="1" indent="0">
              <a:buNone/>
            </a:pPr>
            <a:endParaRPr lang="de-DE" dirty="0" smtClean="0"/>
          </a:p>
          <a:p>
            <a:endParaRPr lang="de-DE" dirty="0"/>
          </a:p>
          <a:p>
            <a:endParaRPr lang="de-DE" dirty="0" smtClean="0"/>
          </a:p>
          <a:p>
            <a:pPr marL="0" indent="0">
              <a:buNone/>
            </a:pPr>
            <a:endParaRPr lang="de-DE" dirty="0" smtClean="0"/>
          </a:p>
        </p:txBody>
      </p:sp>
      <p:pic>
        <p:nvPicPr>
          <p:cNvPr id="4" name="Grafik 3"/>
          <p:cNvPicPr>
            <a:picLocks noChangeAspect="1"/>
          </p:cNvPicPr>
          <p:nvPr/>
        </p:nvPicPr>
        <p:blipFill>
          <a:blip r:embed="rId2"/>
          <a:stretch>
            <a:fillRect/>
          </a:stretch>
        </p:blipFill>
        <p:spPr>
          <a:xfrm>
            <a:off x="1795549" y="1097211"/>
            <a:ext cx="9213583" cy="5345152"/>
          </a:xfrm>
          <a:prstGeom prst="rect">
            <a:avLst/>
          </a:prstGeom>
        </p:spPr>
      </p:pic>
    </p:spTree>
    <p:extLst>
      <p:ext uri="{BB962C8B-B14F-4D97-AF65-F5344CB8AC3E}">
        <p14:creationId xmlns:p14="http://schemas.microsoft.com/office/powerpoint/2010/main" val="193484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Step</a:t>
            </a:r>
            <a:r>
              <a:rPr lang="de-DE" dirty="0" smtClean="0"/>
              <a:t> 4 – Monitoring </a:t>
            </a:r>
            <a:r>
              <a:rPr lang="de-DE" dirty="0" err="1" smtClean="0"/>
              <a:t>the</a:t>
            </a:r>
            <a:r>
              <a:rPr lang="de-DE" dirty="0" smtClean="0"/>
              <a:t> XT3LAB</a:t>
            </a:r>
            <a:endParaRPr lang="en-US" dirty="0"/>
          </a:p>
        </p:txBody>
      </p:sp>
      <p:sp>
        <p:nvSpPr>
          <p:cNvPr id="3" name="Inhaltsplatzhalter 2"/>
          <p:cNvSpPr>
            <a:spLocks noGrp="1"/>
          </p:cNvSpPr>
          <p:nvPr>
            <p:ph idx="1"/>
          </p:nvPr>
        </p:nvSpPr>
        <p:spPr/>
        <p:txBody>
          <a:bodyPr/>
          <a:lstStyle/>
          <a:p>
            <a:r>
              <a:rPr lang="en-US" dirty="0" smtClean="0"/>
              <a:t>Temperature and Humidity can be monitored via sensors attached to the PDUs we use</a:t>
            </a:r>
          </a:p>
          <a:p>
            <a:r>
              <a:rPr lang="en-US" dirty="0" smtClean="0"/>
              <a:t>Theses Sensors are quite expensive</a:t>
            </a:r>
          </a:p>
          <a:p>
            <a:r>
              <a:rPr lang="en-US" dirty="0" smtClean="0"/>
              <a:t>One of our colleagues designed a small solution to connect multiple </a:t>
            </a:r>
            <a:r>
              <a:rPr lang="en-US" dirty="0" err="1" smtClean="0"/>
              <a:t>oneWire</a:t>
            </a:r>
            <a:r>
              <a:rPr lang="en-US" dirty="0" smtClean="0"/>
              <a:t> Sensors to a Raspberry Pi</a:t>
            </a:r>
          </a:p>
          <a:p>
            <a:pPr lvl="1"/>
            <a:r>
              <a:rPr lang="en-US" dirty="0" smtClean="0"/>
              <a:t>Circuit board to aggregate a number of sensors + Interface for the Pi + Some Connectors and a bit of wiring</a:t>
            </a:r>
          </a:p>
          <a:p>
            <a:pPr lvl="1"/>
            <a:r>
              <a:rPr lang="en-US" dirty="0" smtClean="0"/>
              <a:t>Send the circuit plans to China and receive nice boards</a:t>
            </a:r>
          </a:p>
          <a:p>
            <a:r>
              <a:rPr lang="en-US" dirty="0" smtClean="0"/>
              <a:t>We now have temperature sensors for each rack (one in the front and one in the back)</a:t>
            </a:r>
          </a:p>
          <a:p>
            <a:r>
              <a:rPr lang="en-US" dirty="0" smtClean="0"/>
              <a:t>Humidity and Wireless Temperature sensors (e.g. to place near AC outlets) will follow soon</a:t>
            </a:r>
          </a:p>
          <a:p>
            <a:pPr lvl="1"/>
            <a:endParaRPr lang="en-US" dirty="0" smtClean="0"/>
          </a:p>
          <a:p>
            <a:pPr marL="0" indent="0">
              <a:buNone/>
            </a:pPr>
            <a:endParaRPr lang="en-US" dirty="0"/>
          </a:p>
          <a:p>
            <a:endParaRPr lang="de-DE" dirty="0" smtClean="0"/>
          </a:p>
          <a:p>
            <a:endParaRPr lang="de-DE" dirty="0" smtClean="0"/>
          </a:p>
          <a:p>
            <a:pPr marL="0" indent="0">
              <a:buNone/>
            </a:pPr>
            <a:endParaRPr lang="de-DE" dirty="0" smtClean="0"/>
          </a:p>
          <a:p>
            <a:endParaRPr lang="de-DE" dirty="0" smtClean="0"/>
          </a:p>
          <a:p>
            <a:pPr marL="268287" lvl="1" indent="0">
              <a:buNone/>
            </a:pPr>
            <a:endParaRPr lang="de-DE" dirty="0" smtClean="0"/>
          </a:p>
          <a:p>
            <a:endParaRPr lang="de-DE" dirty="0"/>
          </a:p>
          <a:p>
            <a:endParaRPr lang="de-DE" dirty="0" smtClean="0"/>
          </a:p>
          <a:p>
            <a:pPr marL="0" indent="0">
              <a:buNone/>
            </a:pPr>
            <a:endParaRPr lang="de-DE" dirty="0" smtClean="0"/>
          </a:p>
        </p:txBody>
      </p:sp>
      <p:pic>
        <p:nvPicPr>
          <p:cNvPr id="5" name="Grafik 4"/>
          <p:cNvPicPr>
            <a:picLocks noChangeAspect="1"/>
          </p:cNvPicPr>
          <p:nvPr/>
        </p:nvPicPr>
        <p:blipFill>
          <a:blip r:embed="rId2"/>
          <a:stretch>
            <a:fillRect/>
          </a:stretch>
        </p:blipFill>
        <p:spPr>
          <a:xfrm>
            <a:off x="581890" y="4107591"/>
            <a:ext cx="3192087" cy="2169054"/>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4210" y="4247806"/>
            <a:ext cx="3272007" cy="1775064"/>
          </a:xfrm>
          <a:prstGeom prst="rect">
            <a:avLst/>
          </a:prstGeom>
        </p:spPr>
      </p:pic>
    </p:spTree>
    <p:extLst>
      <p:ext uri="{BB962C8B-B14F-4D97-AF65-F5344CB8AC3E}">
        <p14:creationId xmlns:p14="http://schemas.microsoft.com/office/powerpoint/2010/main" val="110502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Step</a:t>
            </a:r>
            <a:r>
              <a:rPr lang="de-DE" dirty="0" smtClean="0"/>
              <a:t> 4 – Monitoring </a:t>
            </a:r>
            <a:r>
              <a:rPr lang="de-DE" dirty="0" err="1" smtClean="0"/>
              <a:t>the</a:t>
            </a:r>
            <a:r>
              <a:rPr lang="de-DE" dirty="0" smtClean="0"/>
              <a:t> XT3LAB</a:t>
            </a:r>
            <a:endParaRPr lang="en-US" dirty="0"/>
          </a:p>
        </p:txBody>
      </p:sp>
      <p:sp>
        <p:nvSpPr>
          <p:cNvPr id="3" name="Inhaltsplatzhalter 2"/>
          <p:cNvSpPr>
            <a:spLocks noGrp="1"/>
          </p:cNvSpPr>
          <p:nvPr>
            <p:ph idx="1"/>
          </p:nvPr>
        </p:nvSpPr>
        <p:spPr/>
        <p:txBody>
          <a:bodyPr/>
          <a:lstStyle/>
          <a:p>
            <a:endParaRPr lang="en-US" dirty="0" smtClean="0"/>
          </a:p>
          <a:p>
            <a:pPr marL="0" indent="0">
              <a:buNone/>
            </a:pPr>
            <a:endParaRPr lang="en-US" dirty="0"/>
          </a:p>
          <a:p>
            <a:endParaRPr lang="de-DE" dirty="0" smtClean="0"/>
          </a:p>
          <a:p>
            <a:endParaRPr lang="de-DE" dirty="0" smtClean="0"/>
          </a:p>
          <a:p>
            <a:pPr marL="0" indent="0">
              <a:buNone/>
            </a:pPr>
            <a:endParaRPr lang="de-DE" dirty="0" smtClean="0"/>
          </a:p>
          <a:p>
            <a:endParaRPr lang="de-DE" dirty="0" smtClean="0"/>
          </a:p>
          <a:p>
            <a:pPr marL="268287" lvl="1" indent="0">
              <a:buNone/>
            </a:pPr>
            <a:endParaRPr lang="de-DE" dirty="0" smtClean="0"/>
          </a:p>
          <a:p>
            <a:endParaRPr lang="de-DE" dirty="0"/>
          </a:p>
          <a:p>
            <a:endParaRPr lang="de-DE" dirty="0" smtClean="0"/>
          </a:p>
          <a:p>
            <a:pPr marL="0" indent="0">
              <a:buNone/>
            </a:pPr>
            <a:endParaRPr lang="de-DE" dirty="0" smtClean="0"/>
          </a:p>
        </p:txBody>
      </p:sp>
      <p:pic>
        <p:nvPicPr>
          <p:cNvPr id="4" name="Grafik 3"/>
          <p:cNvPicPr>
            <a:picLocks noChangeAspect="1"/>
          </p:cNvPicPr>
          <p:nvPr/>
        </p:nvPicPr>
        <p:blipFill>
          <a:blip r:embed="rId2"/>
          <a:stretch>
            <a:fillRect/>
          </a:stretch>
        </p:blipFill>
        <p:spPr>
          <a:xfrm>
            <a:off x="2068106" y="1171047"/>
            <a:ext cx="7838775" cy="5128953"/>
          </a:xfrm>
          <a:prstGeom prst="rect">
            <a:avLst/>
          </a:prstGeom>
        </p:spPr>
      </p:pic>
    </p:spTree>
    <p:extLst>
      <p:ext uri="{BB962C8B-B14F-4D97-AF65-F5344CB8AC3E}">
        <p14:creationId xmlns:p14="http://schemas.microsoft.com/office/powerpoint/2010/main" val="425130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Step 5 – Miscellaneous</a:t>
            </a:r>
            <a:endParaRPr lang="en-US" dirty="0"/>
          </a:p>
        </p:txBody>
      </p:sp>
      <p:sp>
        <p:nvSpPr>
          <p:cNvPr id="3" name="Inhaltsplatzhalter 2"/>
          <p:cNvSpPr>
            <a:spLocks noGrp="1"/>
          </p:cNvSpPr>
          <p:nvPr>
            <p:ph idx="1"/>
          </p:nvPr>
        </p:nvSpPr>
        <p:spPr/>
        <p:txBody>
          <a:bodyPr/>
          <a:lstStyle/>
          <a:p>
            <a:r>
              <a:rPr lang="en-US" dirty="0" smtClean="0"/>
              <a:t>Single source for Authentication</a:t>
            </a:r>
          </a:p>
          <a:p>
            <a:pPr lvl="1"/>
            <a:r>
              <a:rPr lang="en-US" dirty="0" smtClean="0"/>
              <a:t>Users are created on Linux Jump Host</a:t>
            </a:r>
          </a:p>
          <a:p>
            <a:pPr lvl="1"/>
            <a:r>
              <a:rPr lang="en-US" dirty="0" err="1"/>
              <a:t>f</a:t>
            </a:r>
            <a:r>
              <a:rPr lang="en-US" dirty="0" err="1" smtClean="0"/>
              <a:t>reeradius</a:t>
            </a:r>
            <a:r>
              <a:rPr lang="en-US" dirty="0" smtClean="0"/>
              <a:t> uses local user DB and is used by</a:t>
            </a:r>
          </a:p>
          <a:p>
            <a:pPr lvl="2"/>
            <a:r>
              <a:rPr lang="en-US" dirty="0" smtClean="0"/>
              <a:t>VPN Gateway</a:t>
            </a:r>
          </a:p>
          <a:p>
            <a:pPr lvl="2"/>
            <a:r>
              <a:rPr lang="en-US" dirty="0" smtClean="0"/>
              <a:t>Fabric and ooB Switches (read/write)</a:t>
            </a:r>
          </a:p>
          <a:p>
            <a:pPr lvl="2"/>
            <a:r>
              <a:rPr lang="en-US" dirty="0" smtClean="0"/>
              <a:t>Firewall (read)</a:t>
            </a:r>
          </a:p>
          <a:p>
            <a:pPr lvl="1"/>
            <a:r>
              <a:rPr lang="en-US" dirty="0" smtClean="0"/>
              <a:t>User Database is synced automatically to</a:t>
            </a:r>
            <a:endParaRPr lang="en-US" dirty="0"/>
          </a:p>
          <a:p>
            <a:pPr lvl="2"/>
            <a:r>
              <a:rPr lang="en-US" dirty="0" smtClean="0"/>
              <a:t>Librenms</a:t>
            </a:r>
          </a:p>
          <a:p>
            <a:pPr lvl="2"/>
            <a:r>
              <a:rPr lang="en-US" dirty="0" smtClean="0"/>
              <a:t>Booked</a:t>
            </a:r>
          </a:p>
          <a:p>
            <a:pPr lvl="2"/>
            <a:r>
              <a:rPr lang="en-US" dirty="0" smtClean="0"/>
              <a:t>Racktables</a:t>
            </a:r>
          </a:p>
          <a:p>
            <a:pPr lvl="2"/>
            <a:r>
              <a:rPr lang="en-US" dirty="0" smtClean="0"/>
              <a:t>VMware </a:t>
            </a:r>
            <a:r>
              <a:rPr lang="en-US" dirty="0" err="1" smtClean="0"/>
              <a:t>vcenter</a:t>
            </a:r>
            <a:r>
              <a:rPr lang="en-US" dirty="0" smtClean="0"/>
              <a:t> (Linux </a:t>
            </a:r>
            <a:r>
              <a:rPr lang="en-US" dirty="0" err="1" smtClean="0"/>
              <a:t>vcenter</a:t>
            </a:r>
            <a:r>
              <a:rPr lang="en-US" dirty="0" smtClean="0"/>
              <a:t> Appliance)</a:t>
            </a:r>
            <a:endParaRPr lang="en-US" dirty="0"/>
          </a:p>
          <a:p>
            <a:endParaRPr lang="de-DE" dirty="0" smtClean="0"/>
          </a:p>
          <a:p>
            <a:endParaRPr lang="de-DE" dirty="0" smtClean="0"/>
          </a:p>
          <a:p>
            <a:pPr marL="0" indent="0">
              <a:buNone/>
            </a:pPr>
            <a:endParaRPr lang="de-DE" dirty="0" smtClean="0"/>
          </a:p>
          <a:p>
            <a:endParaRPr lang="de-DE" dirty="0" smtClean="0"/>
          </a:p>
          <a:p>
            <a:pPr marL="268287" lvl="1" indent="0">
              <a:buNone/>
            </a:pPr>
            <a:endParaRPr lang="de-DE" dirty="0" smtClean="0"/>
          </a:p>
          <a:p>
            <a:endParaRPr lang="de-DE" dirty="0"/>
          </a:p>
          <a:p>
            <a:endParaRPr lang="de-DE" dirty="0" smtClean="0"/>
          </a:p>
          <a:p>
            <a:pPr marL="0" indent="0">
              <a:buNone/>
            </a:pPr>
            <a:endParaRPr lang="de-DE" dirty="0" smtClean="0"/>
          </a:p>
        </p:txBody>
      </p:sp>
    </p:spTree>
    <p:extLst>
      <p:ext uri="{BB962C8B-B14F-4D97-AF65-F5344CB8AC3E}">
        <p14:creationId xmlns:p14="http://schemas.microsoft.com/office/powerpoint/2010/main" val="8768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Who Am I?</a:t>
            </a:r>
            <a:endParaRPr lang="en-GB" dirty="0"/>
          </a:p>
        </p:txBody>
      </p:sp>
      <p:sp>
        <p:nvSpPr>
          <p:cNvPr id="3" name="Inhaltsplatzhalter 2"/>
          <p:cNvSpPr>
            <a:spLocks noGrp="1"/>
          </p:cNvSpPr>
          <p:nvPr>
            <p:ph idx="1"/>
          </p:nvPr>
        </p:nvSpPr>
        <p:spPr/>
        <p:txBody>
          <a:bodyPr/>
          <a:lstStyle/>
          <a:p>
            <a:r>
              <a:rPr lang="en-US" smtClean="0"/>
              <a:t>Tobias Heister</a:t>
            </a:r>
          </a:p>
          <a:p>
            <a:r>
              <a:rPr lang="en-US" dirty="0" smtClean="0"/>
              <a:t>Solutions Architect</a:t>
            </a:r>
          </a:p>
          <a:p>
            <a:pPr lvl="1"/>
            <a:r>
              <a:rPr lang="en-US" dirty="0" smtClean="0"/>
              <a:t>Technical Pre-Sales</a:t>
            </a:r>
          </a:p>
          <a:p>
            <a:pPr lvl="1"/>
            <a:r>
              <a:rPr lang="en-US" dirty="0" smtClean="0"/>
              <a:t>Vendor MGMT for Focus Vendors</a:t>
            </a:r>
          </a:p>
          <a:p>
            <a:pPr lvl="1"/>
            <a:r>
              <a:rPr lang="en-US" dirty="0" smtClean="0"/>
              <a:t>Solutions Engineering and Partner Evaluation</a:t>
            </a:r>
          </a:p>
          <a:p>
            <a:pPr lvl="1"/>
            <a:r>
              <a:rPr lang="en-US" dirty="0" smtClean="0"/>
              <a:t>XT3LAB</a:t>
            </a:r>
          </a:p>
          <a:p>
            <a:pPr lvl="1"/>
            <a:endParaRPr lang="en-US" dirty="0" smtClean="0"/>
          </a:p>
          <a:p>
            <a:r>
              <a:rPr lang="en-US" dirty="0" smtClean="0"/>
              <a:t>3y Deutsche Telekom – Carrier and DC</a:t>
            </a:r>
          </a:p>
          <a:p>
            <a:r>
              <a:rPr lang="en-US" dirty="0" smtClean="0"/>
              <a:t>8y Host Europe - Hosting Provider, Network centric Roles (Engineering, Managed Services)</a:t>
            </a:r>
          </a:p>
          <a:p>
            <a:r>
              <a:rPr lang="en-US" dirty="0" smtClean="0"/>
              <a:t>3y Xantaro – Professional Services for 1y then SOLAR</a:t>
            </a:r>
          </a:p>
          <a:p>
            <a:pPr lvl="1"/>
            <a:endParaRPr lang="en-US" dirty="0"/>
          </a:p>
        </p:txBody>
      </p:sp>
    </p:spTree>
    <p:extLst>
      <p:ext uri="{BB962C8B-B14F-4D97-AF65-F5344CB8AC3E}">
        <p14:creationId xmlns:p14="http://schemas.microsoft.com/office/powerpoint/2010/main" val="10749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Step 5 – Miscellaneous</a:t>
            </a:r>
            <a:endParaRPr lang="en-US" dirty="0"/>
          </a:p>
        </p:txBody>
      </p:sp>
      <p:sp>
        <p:nvSpPr>
          <p:cNvPr id="3" name="Inhaltsplatzhalter 2"/>
          <p:cNvSpPr>
            <a:spLocks noGrp="1"/>
          </p:cNvSpPr>
          <p:nvPr>
            <p:ph idx="1"/>
          </p:nvPr>
        </p:nvSpPr>
        <p:spPr/>
        <p:txBody>
          <a:bodyPr/>
          <a:lstStyle/>
          <a:p>
            <a:r>
              <a:rPr lang="en-US" dirty="0" smtClean="0"/>
              <a:t>DNS</a:t>
            </a:r>
          </a:p>
          <a:p>
            <a:pPr lvl="1"/>
            <a:r>
              <a:rPr lang="en-US" dirty="0" smtClean="0"/>
              <a:t>For all IP networks in Racktables that have a specific Tag attached we create</a:t>
            </a:r>
          </a:p>
          <a:p>
            <a:pPr lvl="2"/>
            <a:r>
              <a:rPr lang="en-US" dirty="0" smtClean="0"/>
              <a:t>DNS Reverse Entries</a:t>
            </a:r>
          </a:p>
          <a:p>
            <a:pPr lvl="2"/>
            <a:r>
              <a:rPr lang="en-US" dirty="0" smtClean="0"/>
              <a:t>DNS Records for the Hostname listed in a specific field of the IP Address</a:t>
            </a:r>
          </a:p>
          <a:p>
            <a:pPr lvl="1"/>
            <a:r>
              <a:rPr lang="en-US" dirty="0" smtClean="0"/>
              <a:t>There are some sanity checks and whitelisted domains to do the </a:t>
            </a:r>
            <a:r>
              <a:rPr lang="en-US" dirty="0" err="1" smtClean="0"/>
              <a:t>autogeneration</a:t>
            </a:r>
            <a:endParaRPr lang="en-US" dirty="0" smtClean="0"/>
          </a:p>
          <a:p>
            <a:pPr lvl="1"/>
            <a:r>
              <a:rPr lang="en-US" dirty="0" smtClean="0"/>
              <a:t>This is not ideal as there is only on name per IP possible but works for our needs</a:t>
            </a:r>
          </a:p>
          <a:p>
            <a:pPr lvl="1"/>
            <a:r>
              <a:rPr lang="en-US" dirty="0" smtClean="0"/>
              <a:t>All Lab Users have the permission to reserve IP addresses</a:t>
            </a:r>
          </a:p>
          <a:p>
            <a:pPr lvl="1"/>
            <a:r>
              <a:rPr lang="en-US" dirty="0" smtClean="0"/>
              <a:t>All DNS Zones have include files for manual or additional records if we need them</a:t>
            </a:r>
          </a:p>
          <a:p>
            <a:r>
              <a:rPr lang="en-US" dirty="0" smtClean="0"/>
              <a:t>Various Sanity Checks</a:t>
            </a:r>
          </a:p>
          <a:p>
            <a:pPr lvl="1"/>
            <a:r>
              <a:rPr lang="en-US" dirty="0" smtClean="0"/>
              <a:t>Are there any thick provisioned VMs on the </a:t>
            </a:r>
            <a:r>
              <a:rPr lang="en-US" dirty="0" err="1" smtClean="0"/>
              <a:t>vmware</a:t>
            </a:r>
            <a:r>
              <a:rPr lang="en-US" dirty="0" smtClean="0"/>
              <a:t> cluster -&gt; send warning</a:t>
            </a:r>
          </a:p>
          <a:p>
            <a:pPr lvl="1"/>
            <a:endParaRPr lang="en-US" dirty="0" smtClean="0"/>
          </a:p>
          <a:p>
            <a:pPr lvl="1"/>
            <a:endParaRPr lang="en-US" dirty="0"/>
          </a:p>
          <a:p>
            <a:endParaRPr lang="de-DE" dirty="0" smtClean="0"/>
          </a:p>
          <a:p>
            <a:endParaRPr lang="de-DE" dirty="0" smtClean="0"/>
          </a:p>
          <a:p>
            <a:pPr marL="0" indent="0">
              <a:buNone/>
            </a:pPr>
            <a:endParaRPr lang="de-DE" dirty="0" smtClean="0"/>
          </a:p>
          <a:p>
            <a:endParaRPr lang="de-DE" dirty="0" smtClean="0"/>
          </a:p>
          <a:p>
            <a:pPr marL="268287" lvl="1" indent="0">
              <a:buNone/>
            </a:pPr>
            <a:endParaRPr lang="de-DE" dirty="0" smtClean="0"/>
          </a:p>
          <a:p>
            <a:endParaRPr lang="de-DE" dirty="0"/>
          </a:p>
          <a:p>
            <a:endParaRPr lang="de-DE" dirty="0" smtClean="0"/>
          </a:p>
          <a:p>
            <a:pPr marL="0" indent="0">
              <a:buNone/>
            </a:pPr>
            <a:endParaRPr lang="de-DE" dirty="0" smtClean="0"/>
          </a:p>
        </p:txBody>
      </p:sp>
    </p:spTree>
    <p:extLst>
      <p:ext uri="{BB962C8B-B14F-4D97-AF65-F5344CB8AC3E}">
        <p14:creationId xmlns:p14="http://schemas.microsoft.com/office/powerpoint/2010/main" val="198916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about the Lab Move?</a:t>
            </a:r>
            <a:endParaRPr lang="en-US" dirty="0"/>
          </a:p>
        </p:txBody>
      </p:sp>
      <p:sp>
        <p:nvSpPr>
          <p:cNvPr id="3" name="Inhaltsplatzhalter 2"/>
          <p:cNvSpPr>
            <a:spLocks noGrp="1"/>
          </p:cNvSpPr>
          <p:nvPr>
            <p:ph idx="1"/>
          </p:nvPr>
        </p:nvSpPr>
        <p:spPr/>
        <p:txBody>
          <a:bodyPr/>
          <a:lstStyle/>
          <a:p>
            <a:r>
              <a:rPr lang="en-US" dirty="0" smtClean="0"/>
              <a:t>The Lab moved in July 2016</a:t>
            </a:r>
          </a:p>
          <a:p>
            <a:r>
              <a:rPr lang="en-US" dirty="0" smtClean="0"/>
              <a:t>Besides Physically moving the boxes and cabling everything (according to what Racktables says it should be) there was next to no work needed on order to get the lab back into service</a:t>
            </a:r>
          </a:p>
          <a:p>
            <a:endParaRPr lang="en-US" dirty="0"/>
          </a:p>
          <a:p>
            <a:r>
              <a:rPr lang="en-US" dirty="0" smtClean="0"/>
              <a:t>Today all you need to do is adding the device to Racktables</a:t>
            </a:r>
          </a:p>
          <a:p>
            <a:r>
              <a:rPr lang="en-US" dirty="0" smtClean="0"/>
              <a:t>10-20 min later</a:t>
            </a:r>
          </a:p>
          <a:p>
            <a:pPr lvl="1"/>
            <a:r>
              <a:rPr lang="en-US" dirty="0" smtClean="0"/>
              <a:t>Shell aliases are ready</a:t>
            </a:r>
          </a:p>
          <a:p>
            <a:pPr lvl="1"/>
            <a:r>
              <a:rPr lang="en-US" dirty="0" smtClean="0"/>
              <a:t>DNS is configured</a:t>
            </a:r>
          </a:p>
          <a:p>
            <a:pPr lvl="1"/>
            <a:r>
              <a:rPr lang="en-US" dirty="0" smtClean="0"/>
              <a:t>ooB Switches and Fabric are configured</a:t>
            </a:r>
          </a:p>
          <a:p>
            <a:pPr lvl="1"/>
            <a:r>
              <a:rPr lang="en-US" dirty="0" smtClean="0"/>
              <a:t>Bookings can be made</a:t>
            </a:r>
          </a:p>
          <a:p>
            <a:pPr lvl="1"/>
            <a:r>
              <a:rPr lang="en-US" dirty="0" smtClean="0"/>
              <a:t>Console Port can be accessed</a:t>
            </a:r>
          </a:p>
          <a:p>
            <a:endParaRPr lang="en-US" dirty="0" smtClean="0"/>
          </a:p>
          <a:p>
            <a:pPr lvl="1"/>
            <a:endParaRPr lang="en-US" dirty="0"/>
          </a:p>
          <a:p>
            <a:endParaRPr lang="de-DE" dirty="0" smtClean="0"/>
          </a:p>
          <a:p>
            <a:endParaRPr lang="de-DE" dirty="0" smtClean="0"/>
          </a:p>
          <a:p>
            <a:pPr marL="0" indent="0">
              <a:buNone/>
            </a:pPr>
            <a:endParaRPr lang="de-DE" dirty="0" smtClean="0"/>
          </a:p>
          <a:p>
            <a:endParaRPr lang="de-DE" dirty="0" smtClean="0"/>
          </a:p>
          <a:p>
            <a:pPr marL="268287" lvl="1" indent="0">
              <a:buNone/>
            </a:pPr>
            <a:endParaRPr lang="de-DE" dirty="0" smtClean="0"/>
          </a:p>
          <a:p>
            <a:endParaRPr lang="de-DE" dirty="0"/>
          </a:p>
          <a:p>
            <a:endParaRPr lang="de-DE" dirty="0" smtClean="0"/>
          </a:p>
          <a:p>
            <a:pPr marL="0" indent="0">
              <a:buNone/>
            </a:pPr>
            <a:endParaRPr lang="de-DE"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855" y="2585258"/>
            <a:ext cx="5131723" cy="3848793"/>
          </a:xfrm>
          <a:prstGeom prst="rect">
            <a:avLst/>
          </a:prstGeom>
        </p:spPr>
      </p:pic>
    </p:spTree>
    <p:extLst>
      <p:ext uri="{BB962C8B-B14F-4D97-AF65-F5344CB8AC3E}">
        <p14:creationId xmlns:p14="http://schemas.microsoft.com/office/powerpoint/2010/main" val="198954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Future?</a:t>
            </a:r>
            <a:endParaRPr lang="en-US" dirty="0"/>
          </a:p>
        </p:txBody>
      </p:sp>
      <p:sp>
        <p:nvSpPr>
          <p:cNvPr id="3" name="Inhaltsplatzhalter 2"/>
          <p:cNvSpPr>
            <a:spLocks noGrp="1"/>
          </p:cNvSpPr>
          <p:nvPr>
            <p:ph idx="1"/>
          </p:nvPr>
        </p:nvSpPr>
        <p:spPr/>
        <p:txBody>
          <a:bodyPr/>
          <a:lstStyle/>
          <a:p>
            <a:r>
              <a:rPr lang="en-US" dirty="0" smtClean="0"/>
              <a:t>Racktables is nice but the lack of an API is …. maybe we will replace Racktables someday</a:t>
            </a:r>
          </a:p>
          <a:p>
            <a:r>
              <a:rPr lang="en-US" dirty="0" smtClean="0"/>
              <a:t>Topology Diagrams</a:t>
            </a:r>
          </a:p>
          <a:p>
            <a:pPr lvl="1"/>
            <a:r>
              <a:rPr lang="en-US" dirty="0" smtClean="0"/>
              <a:t>Information is in Racktables anyway</a:t>
            </a:r>
          </a:p>
          <a:p>
            <a:pPr lvl="1"/>
            <a:r>
              <a:rPr lang="en-US" dirty="0" smtClean="0"/>
              <a:t>Select Devices of interest and generate nice and shinny Network/Topology Diagram</a:t>
            </a:r>
          </a:p>
          <a:p>
            <a:pPr lvl="1"/>
            <a:r>
              <a:rPr lang="en-US" dirty="0" smtClean="0"/>
              <a:t>Prototype with </a:t>
            </a:r>
            <a:r>
              <a:rPr lang="en-US" dirty="0" err="1" smtClean="0"/>
              <a:t>graphviz</a:t>
            </a:r>
            <a:r>
              <a:rPr lang="en-US" dirty="0" smtClean="0"/>
              <a:t> exists</a:t>
            </a:r>
          </a:p>
          <a:p>
            <a:pPr lvl="1"/>
            <a:r>
              <a:rPr lang="en-US" dirty="0" smtClean="0"/>
              <a:t>Trainees are on it to build something nicer</a:t>
            </a:r>
          </a:p>
          <a:p>
            <a:r>
              <a:rPr lang="en-US" dirty="0" smtClean="0"/>
              <a:t>Automation for testing</a:t>
            </a:r>
          </a:p>
          <a:p>
            <a:pPr lvl="1"/>
            <a:r>
              <a:rPr lang="en-US" dirty="0" smtClean="0"/>
              <a:t>Existing toolset to deploy virtual testbeds</a:t>
            </a:r>
          </a:p>
          <a:p>
            <a:pPr lvl="1"/>
            <a:r>
              <a:rPr lang="en-US" dirty="0" smtClean="0"/>
              <a:t>Extend to physical infrastructure (base </a:t>
            </a:r>
            <a:r>
              <a:rPr lang="en-US" dirty="0" err="1" smtClean="0"/>
              <a:t>configs</a:t>
            </a:r>
            <a:r>
              <a:rPr lang="en-US" dirty="0" smtClean="0"/>
              <a:t>)</a:t>
            </a:r>
          </a:p>
          <a:p>
            <a:pPr lvl="1"/>
            <a:r>
              <a:rPr lang="en-US" dirty="0" smtClean="0"/>
              <a:t>Implement robot framework or </a:t>
            </a:r>
            <a:r>
              <a:rPr lang="en-US" dirty="0" err="1" smtClean="0"/>
              <a:t>similiar</a:t>
            </a:r>
            <a:endParaRPr lang="en-US" dirty="0" smtClean="0"/>
          </a:p>
          <a:p>
            <a:endParaRPr lang="en-US" dirty="0" smtClean="0"/>
          </a:p>
          <a:p>
            <a:endParaRPr lang="en-US" dirty="0"/>
          </a:p>
          <a:p>
            <a:endParaRPr lang="de-DE" dirty="0" smtClean="0"/>
          </a:p>
          <a:p>
            <a:endParaRPr lang="de-DE" dirty="0" smtClean="0"/>
          </a:p>
          <a:p>
            <a:pPr marL="0" indent="0">
              <a:buNone/>
            </a:pPr>
            <a:endParaRPr lang="de-DE" dirty="0" smtClean="0"/>
          </a:p>
          <a:p>
            <a:endParaRPr lang="de-DE" dirty="0" smtClean="0"/>
          </a:p>
          <a:p>
            <a:pPr marL="268287" lvl="1" indent="0">
              <a:buNone/>
            </a:pPr>
            <a:endParaRPr lang="de-DE" dirty="0" smtClean="0"/>
          </a:p>
          <a:p>
            <a:endParaRPr lang="de-DE" dirty="0"/>
          </a:p>
          <a:p>
            <a:endParaRPr lang="de-DE" dirty="0" smtClean="0"/>
          </a:p>
          <a:p>
            <a:pPr marL="0" indent="0">
              <a:buNone/>
            </a:pPr>
            <a:endParaRPr lang="de-DE" dirty="0" smtClean="0"/>
          </a:p>
        </p:txBody>
      </p:sp>
      <p:pic>
        <p:nvPicPr>
          <p:cNvPr id="5" name="Grafik 4"/>
          <p:cNvPicPr>
            <a:picLocks noChangeAspect="1"/>
          </p:cNvPicPr>
          <p:nvPr/>
        </p:nvPicPr>
        <p:blipFill>
          <a:blip r:embed="rId2"/>
          <a:stretch>
            <a:fillRect/>
          </a:stretch>
        </p:blipFill>
        <p:spPr>
          <a:xfrm>
            <a:off x="5430447" y="2876203"/>
            <a:ext cx="6448439" cy="3726893"/>
          </a:xfrm>
          <a:prstGeom prst="rect">
            <a:avLst/>
          </a:prstGeom>
        </p:spPr>
      </p:pic>
    </p:spTree>
    <p:extLst>
      <p:ext uri="{BB962C8B-B14F-4D97-AF65-F5344CB8AC3E}">
        <p14:creationId xmlns:p14="http://schemas.microsoft.com/office/powerpoint/2010/main" val="319695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Easteregg</a:t>
            </a:r>
            <a:r>
              <a:rPr lang="de-DE" dirty="0" smtClean="0"/>
              <a:t> 1</a:t>
            </a:r>
            <a:endParaRPr lang="de-DE" dirty="0"/>
          </a:p>
        </p:txBody>
      </p:sp>
      <p:sp>
        <p:nvSpPr>
          <p:cNvPr id="3" name="Inhaltsplatzhalter 2"/>
          <p:cNvSpPr>
            <a:spLocks noGrp="1"/>
          </p:cNvSpPr>
          <p:nvPr>
            <p:ph idx="1"/>
          </p:nvPr>
        </p:nvSpPr>
        <p:spPr/>
        <p:txBody>
          <a:bodyPr/>
          <a:lstStyle/>
          <a:p>
            <a:r>
              <a:rPr lang="en-US" dirty="0" err="1" smtClean="0"/>
              <a:t>Qfabric</a:t>
            </a:r>
            <a:r>
              <a:rPr lang="en-US" dirty="0" smtClean="0"/>
              <a:t> Director no longer in use</a:t>
            </a:r>
          </a:p>
          <a:p>
            <a:r>
              <a:rPr lang="en-US" dirty="0" smtClean="0"/>
              <a:t>Xeon CPU + 36G Ram</a:t>
            </a:r>
          </a:p>
          <a:p>
            <a:r>
              <a:rPr lang="en-US" dirty="0" smtClean="0"/>
              <a:t>Converted to </a:t>
            </a:r>
            <a:r>
              <a:rPr lang="en-US" dirty="0" err="1" smtClean="0"/>
              <a:t>ESXi</a:t>
            </a:r>
            <a:r>
              <a:rPr lang="en-US" dirty="0" smtClean="0"/>
              <a:t> Host for Lab Infrastructure</a:t>
            </a:r>
          </a:p>
          <a:p>
            <a:r>
              <a:rPr lang="en-US" dirty="0" smtClean="0"/>
              <a:t>Fancy LCD which still thinks it is </a:t>
            </a:r>
            <a:r>
              <a:rPr lang="en-US" dirty="0" err="1" smtClean="0"/>
              <a:t>Qfabric</a:t>
            </a:r>
            <a:r>
              <a:rPr lang="en-US" dirty="0" smtClean="0"/>
              <a:t> Director</a:t>
            </a:r>
          </a:p>
          <a:p>
            <a:r>
              <a:rPr lang="en-US" dirty="0" smtClean="0"/>
              <a:t>Not anymore!</a:t>
            </a:r>
          </a:p>
          <a:p>
            <a:r>
              <a:rPr lang="en-US" dirty="0" smtClean="0"/>
              <a:t>Linux VM with serial Port pass-through</a:t>
            </a:r>
          </a:p>
          <a:p>
            <a:r>
              <a:rPr lang="en-US" dirty="0" err="1" smtClean="0"/>
              <a:t>LCDproc</a:t>
            </a:r>
            <a:r>
              <a:rPr lang="en-US" dirty="0" smtClean="0"/>
              <a:t> (Client/Server Architecture)</a:t>
            </a:r>
          </a:p>
        </p:txBody>
      </p:sp>
      <p:pic>
        <p:nvPicPr>
          <p:cNvPr id="4" name="Grafik 3"/>
          <p:cNvPicPr>
            <a:picLocks noChangeAspect="1"/>
          </p:cNvPicPr>
          <p:nvPr/>
        </p:nvPicPr>
        <p:blipFill>
          <a:blip r:embed="rId2"/>
          <a:stretch>
            <a:fillRect/>
          </a:stretch>
        </p:blipFill>
        <p:spPr>
          <a:xfrm>
            <a:off x="5673326" y="1440000"/>
            <a:ext cx="6217812" cy="4430712"/>
          </a:xfrm>
          <a:prstGeom prst="rect">
            <a:avLst/>
          </a:prstGeom>
        </p:spPr>
      </p:pic>
    </p:spTree>
    <p:extLst>
      <p:ext uri="{BB962C8B-B14F-4D97-AF65-F5344CB8AC3E}">
        <p14:creationId xmlns:p14="http://schemas.microsoft.com/office/powerpoint/2010/main" val="133124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Easteregg</a:t>
            </a:r>
            <a:r>
              <a:rPr lang="en-US" dirty="0" smtClean="0"/>
              <a:t> 2</a:t>
            </a:r>
            <a:endParaRPr lang="en-US" dirty="0"/>
          </a:p>
        </p:txBody>
      </p:sp>
      <p:sp>
        <p:nvSpPr>
          <p:cNvPr id="3" name="Inhaltsplatzhalter 2"/>
          <p:cNvSpPr>
            <a:spLocks noGrp="1"/>
          </p:cNvSpPr>
          <p:nvPr>
            <p:ph idx="1"/>
          </p:nvPr>
        </p:nvSpPr>
        <p:spPr/>
        <p:txBody>
          <a:bodyPr/>
          <a:lstStyle/>
          <a:p>
            <a:r>
              <a:rPr lang="en-US" dirty="0" smtClean="0"/>
              <a:t>Hirschmann Hub found in the Basement</a:t>
            </a:r>
          </a:p>
          <a:p>
            <a:r>
              <a:rPr lang="en-US" dirty="0" smtClean="0"/>
              <a:t>Has a nice collision display LED Matrix (percentage)</a:t>
            </a:r>
          </a:p>
          <a:p>
            <a:r>
              <a:rPr lang="en-US" dirty="0" smtClean="0"/>
              <a:t>We put it into the lab (between 100G IXIA, Juniper MX)</a:t>
            </a:r>
          </a:p>
          <a:p>
            <a:r>
              <a:rPr lang="en-US" dirty="0" smtClean="0"/>
              <a:t>It already raised questions from a couple of visitors</a:t>
            </a:r>
          </a:p>
          <a:p>
            <a:r>
              <a:rPr lang="en-US" dirty="0" smtClean="0"/>
              <a:t>We decided to make it presentable</a:t>
            </a:r>
          </a:p>
          <a:p>
            <a:r>
              <a:rPr lang="en-US" dirty="0" smtClean="0"/>
              <a:t>It now plays a small lightshow</a:t>
            </a:r>
          </a:p>
        </p:txBody>
      </p:sp>
      <p:pic>
        <p:nvPicPr>
          <p:cNvPr id="4" name="Grafik 3"/>
          <p:cNvPicPr>
            <a:picLocks noChangeAspect="1"/>
          </p:cNvPicPr>
          <p:nvPr/>
        </p:nvPicPr>
        <p:blipFill>
          <a:blip r:embed="rId2"/>
          <a:stretch>
            <a:fillRect/>
          </a:stretch>
        </p:blipFill>
        <p:spPr>
          <a:xfrm>
            <a:off x="6618283" y="1745197"/>
            <a:ext cx="5170000" cy="1732148"/>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457" y="4126210"/>
            <a:ext cx="11279826" cy="1973970"/>
          </a:xfrm>
          <a:prstGeom prst="rect">
            <a:avLst/>
          </a:prstGeom>
        </p:spPr>
      </p:pic>
    </p:spTree>
    <p:extLst>
      <p:ext uri="{BB962C8B-B14F-4D97-AF65-F5344CB8AC3E}">
        <p14:creationId xmlns:p14="http://schemas.microsoft.com/office/powerpoint/2010/main" val="22912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DDDEDF"/>
                </a:solidFill>
              </a:rPr>
              <a:t>OUR TECHNOLOGY SOLUTIONS –</a:t>
            </a:r>
            <a:br>
              <a:rPr lang="de-DE" dirty="0">
                <a:solidFill>
                  <a:srgbClr val="DDDEDF"/>
                </a:solidFill>
              </a:rPr>
            </a:br>
            <a:r>
              <a:rPr lang="de-DE" b="0" dirty="0" err="1">
                <a:solidFill>
                  <a:srgbClr val="DDDEDF"/>
                </a:solidFill>
              </a:rPr>
              <a:t>Covering</a:t>
            </a:r>
            <a:r>
              <a:rPr lang="de-DE" b="0" dirty="0">
                <a:solidFill>
                  <a:srgbClr val="DDDEDF"/>
                </a:solidFill>
              </a:rPr>
              <a:t> All Network </a:t>
            </a:r>
            <a:r>
              <a:rPr lang="de-DE" b="0" dirty="0" err="1">
                <a:solidFill>
                  <a:srgbClr val="DDDEDF"/>
                </a:solidFill>
              </a:rPr>
              <a:t>Layers</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560" y="1144524"/>
            <a:ext cx="11880000" cy="53430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55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Why</a:t>
            </a:r>
            <a:r>
              <a:rPr lang="de-DE" dirty="0" smtClean="0"/>
              <a:t> do </a:t>
            </a:r>
            <a:r>
              <a:rPr lang="de-DE" dirty="0" err="1" smtClean="0"/>
              <a:t>we</a:t>
            </a:r>
            <a:r>
              <a:rPr lang="de-DE" dirty="0" smtClean="0"/>
              <a:t> </a:t>
            </a:r>
            <a:r>
              <a:rPr lang="de-DE" dirty="0" err="1" smtClean="0"/>
              <a:t>have</a:t>
            </a:r>
            <a:r>
              <a:rPr lang="de-DE" dirty="0" smtClean="0"/>
              <a:t> a XT3LAB?</a:t>
            </a:r>
            <a:endParaRPr lang="en-GB" dirty="0"/>
          </a:p>
        </p:txBody>
      </p:sp>
      <p:sp>
        <p:nvSpPr>
          <p:cNvPr id="3" name="Inhaltsplatzhalter 2"/>
          <p:cNvSpPr>
            <a:spLocks noGrp="1"/>
          </p:cNvSpPr>
          <p:nvPr>
            <p:ph idx="1"/>
          </p:nvPr>
        </p:nvSpPr>
        <p:spPr/>
        <p:txBody>
          <a:bodyPr/>
          <a:lstStyle/>
          <a:p>
            <a:pPr lvl="1"/>
            <a:endParaRPr lang="en-US" dirty="0"/>
          </a:p>
        </p:txBody>
      </p:sp>
      <p:sp>
        <p:nvSpPr>
          <p:cNvPr id="4" name="Abgerundetes Rechteck 3"/>
          <p:cNvSpPr/>
          <p:nvPr/>
        </p:nvSpPr>
        <p:spPr>
          <a:xfrm>
            <a:off x="384518" y="1243525"/>
            <a:ext cx="3607930" cy="5148000"/>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Inhaltsplatzhalter 4"/>
          <p:cNvSpPr txBox="1">
            <a:spLocks/>
          </p:cNvSpPr>
          <p:nvPr/>
        </p:nvSpPr>
        <p:spPr bwMode="gray">
          <a:xfrm>
            <a:off x="712408" y="1443811"/>
            <a:ext cx="2772000" cy="400572"/>
          </a:xfrm>
          <a:prstGeom prst="rect">
            <a:avLst/>
          </a:prstGeom>
        </p:spPr>
        <p:txBody>
          <a:bodyPr vert="horz" lIns="91440" tIns="45720" rIns="91440" bIns="45720" rtlCol="0">
            <a:normAutofit/>
          </a:bodyPr>
          <a:lstStyle>
            <a:lvl1pPr marL="268288" indent="-268288" algn="l" defTabSz="914400" rtl="0" eaLnBrk="1" latinLnBrk="0" hangingPunct="1">
              <a:lnSpc>
                <a:spcPts val="2400"/>
              </a:lnSpc>
              <a:spcBef>
                <a:spcPts val="0"/>
              </a:spcBef>
              <a:spcAft>
                <a:spcPts val="600"/>
              </a:spcAft>
              <a:buClr>
                <a:schemeClr val="accent6"/>
              </a:buClr>
              <a:buFont typeface="Wingdings" panose="05000000000000000000" pitchFamily="2" charset="2"/>
              <a:buChar char="§"/>
              <a:defRPr sz="1800" kern="1200">
                <a:solidFill>
                  <a:schemeClr val="tx1">
                    <a:lumMod val="90000"/>
                    <a:lumOff val="10000"/>
                  </a:schemeClr>
                </a:solidFill>
                <a:latin typeface="+mn-lt"/>
                <a:ea typeface="+mn-ea"/>
                <a:cs typeface="+mn-cs"/>
              </a:defRPr>
            </a:lvl1pPr>
            <a:lvl2pPr marL="536575" indent="-268288" algn="l" defTabSz="914400" rtl="0" eaLnBrk="1" latinLnBrk="0" hangingPunct="1">
              <a:lnSpc>
                <a:spcPts val="2200"/>
              </a:lnSpc>
              <a:spcBef>
                <a:spcPts val="0"/>
              </a:spcBef>
              <a:spcAft>
                <a:spcPts val="600"/>
              </a:spcAft>
              <a:buClr>
                <a:schemeClr val="tx2">
                  <a:lumMod val="75000"/>
                  <a:lumOff val="25000"/>
                </a:schemeClr>
              </a:buClr>
              <a:buFont typeface="Wingdings" panose="05000000000000000000" pitchFamily="2" charset="2"/>
              <a:buChar char="§"/>
              <a:defRPr sz="1600" kern="1200">
                <a:solidFill>
                  <a:schemeClr val="tx1">
                    <a:lumMod val="90000"/>
                    <a:lumOff val="10000"/>
                  </a:schemeClr>
                </a:solidFill>
                <a:latin typeface="+mn-lt"/>
                <a:ea typeface="+mn-ea"/>
                <a:cs typeface="+mn-cs"/>
              </a:defRPr>
            </a:lvl2pPr>
            <a:lvl3pPr marL="804863" indent="-268288" algn="l" defTabSz="914400" rtl="0" eaLnBrk="1" latinLnBrk="0" hangingPunct="1">
              <a:lnSpc>
                <a:spcPts val="2200"/>
              </a:lnSpc>
              <a:spcBef>
                <a:spcPts val="0"/>
              </a:spcBef>
              <a:spcAft>
                <a:spcPts val="600"/>
              </a:spcAft>
              <a:buClr>
                <a:schemeClr val="tx2">
                  <a:lumMod val="75000"/>
                  <a:lumOff val="25000"/>
                </a:schemeClr>
              </a:buClr>
              <a:buSzPct val="50000"/>
              <a:buFont typeface="Arial" panose="020B0604020202020204" pitchFamily="34" charset="0"/>
              <a:buChar char="►"/>
              <a:defRPr sz="1600" kern="1200">
                <a:solidFill>
                  <a:schemeClr val="tx1">
                    <a:lumMod val="90000"/>
                    <a:lumOff val="10000"/>
                  </a:schemeClr>
                </a:solidFill>
                <a:latin typeface="+mn-lt"/>
                <a:ea typeface="+mn-ea"/>
                <a:cs typeface="+mn-cs"/>
              </a:defRPr>
            </a:lvl3pPr>
            <a:lvl4pPr marL="1073150"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4pPr>
            <a:lvl5pPr marL="1341438"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de-DE" b="1" dirty="0" smtClean="0">
                <a:solidFill>
                  <a:schemeClr val="bg1"/>
                </a:solidFill>
              </a:rPr>
              <a:t>Technology</a:t>
            </a:r>
          </a:p>
        </p:txBody>
      </p:sp>
      <p:sp>
        <p:nvSpPr>
          <p:cNvPr id="6" name="Abgerundetes Rechteck 5"/>
          <p:cNvSpPr/>
          <p:nvPr/>
        </p:nvSpPr>
        <p:spPr>
          <a:xfrm>
            <a:off x="4453460" y="1243525"/>
            <a:ext cx="3607930" cy="514800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Abgerundetes Rechteck 6"/>
          <p:cNvSpPr/>
          <p:nvPr/>
        </p:nvSpPr>
        <p:spPr>
          <a:xfrm>
            <a:off x="8416071" y="1243525"/>
            <a:ext cx="3607929" cy="5148000"/>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Inhaltsplatzhalter 4"/>
          <p:cNvSpPr txBox="1">
            <a:spLocks/>
          </p:cNvSpPr>
          <p:nvPr/>
        </p:nvSpPr>
        <p:spPr bwMode="gray">
          <a:xfrm>
            <a:off x="4876519" y="1454614"/>
            <a:ext cx="2772000" cy="400572"/>
          </a:xfrm>
          <a:prstGeom prst="rect">
            <a:avLst/>
          </a:prstGeom>
        </p:spPr>
        <p:txBody>
          <a:bodyPr vert="horz" lIns="91440" tIns="45720" rIns="91440" bIns="45720" rtlCol="0">
            <a:normAutofit/>
          </a:bodyPr>
          <a:lstStyle>
            <a:lvl1pPr marL="268288" indent="-268288" algn="l" defTabSz="914400" rtl="0" eaLnBrk="1" latinLnBrk="0" hangingPunct="1">
              <a:lnSpc>
                <a:spcPts val="2400"/>
              </a:lnSpc>
              <a:spcBef>
                <a:spcPts val="0"/>
              </a:spcBef>
              <a:spcAft>
                <a:spcPts val="600"/>
              </a:spcAft>
              <a:buClr>
                <a:schemeClr val="accent6"/>
              </a:buClr>
              <a:buFont typeface="Wingdings" panose="05000000000000000000" pitchFamily="2" charset="2"/>
              <a:buChar char="§"/>
              <a:defRPr sz="1800" kern="1200">
                <a:solidFill>
                  <a:schemeClr val="tx1">
                    <a:lumMod val="90000"/>
                    <a:lumOff val="10000"/>
                  </a:schemeClr>
                </a:solidFill>
                <a:latin typeface="+mn-lt"/>
                <a:ea typeface="+mn-ea"/>
                <a:cs typeface="+mn-cs"/>
              </a:defRPr>
            </a:lvl1pPr>
            <a:lvl2pPr marL="536575" indent="-268288" algn="l" defTabSz="914400" rtl="0" eaLnBrk="1" latinLnBrk="0" hangingPunct="1">
              <a:lnSpc>
                <a:spcPts val="2200"/>
              </a:lnSpc>
              <a:spcBef>
                <a:spcPts val="0"/>
              </a:spcBef>
              <a:spcAft>
                <a:spcPts val="600"/>
              </a:spcAft>
              <a:buClr>
                <a:schemeClr val="tx2">
                  <a:lumMod val="75000"/>
                  <a:lumOff val="25000"/>
                </a:schemeClr>
              </a:buClr>
              <a:buFont typeface="Wingdings" panose="05000000000000000000" pitchFamily="2" charset="2"/>
              <a:buChar char="§"/>
              <a:defRPr sz="1600" kern="1200">
                <a:solidFill>
                  <a:schemeClr val="tx1">
                    <a:lumMod val="90000"/>
                    <a:lumOff val="10000"/>
                  </a:schemeClr>
                </a:solidFill>
                <a:latin typeface="+mn-lt"/>
                <a:ea typeface="+mn-ea"/>
                <a:cs typeface="+mn-cs"/>
              </a:defRPr>
            </a:lvl2pPr>
            <a:lvl3pPr marL="804863" indent="-268288" algn="l" defTabSz="914400" rtl="0" eaLnBrk="1" latinLnBrk="0" hangingPunct="1">
              <a:lnSpc>
                <a:spcPts val="2200"/>
              </a:lnSpc>
              <a:spcBef>
                <a:spcPts val="0"/>
              </a:spcBef>
              <a:spcAft>
                <a:spcPts val="600"/>
              </a:spcAft>
              <a:buClr>
                <a:schemeClr val="tx2">
                  <a:lumMod val="75000"/>
                  <a:lumOff val="25000"/>
                </a:schemeClr>
              </a:buClr>
              <a:buSzPct val="50000"/>
              <a:buFont typeface="Arial" panose="020B0604020202020204" pitchFamily="34" charset="0"/>
              <a:buChar char="►"/>
              <a:defRPr sz="1600" kern="1200">
                <a:solidFill>
                  <a:schemeClr val="tx1">
                    <a:lumMod val="90000"/>
                    <a:lumOff val="10000"/>
                  </a:schemeClr>
                </a:solidFill>
                <a:latin typeface="+mn-lt"/>
                <a:ea typeface="+mn-ea"/>
                <a:cs typeface="+mn-cs"/>
              </a:defRPr>
            </a:lvl3pPr>
            <a:lvl4pPr marL="1073150"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4pPr>
            <a:lvl5pPr marL="1341438"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de-DE" b="1" dirty="0" err="1" smtClean="0">
                <a:solidFill>
                  <a:schemeClr val="bg1"/>
                </a:solidFill>
              </a:rPr>
              <a:t>Testing</a:t>
            </a:r>
            <a:endParaRPr lang="de-DE" b="1" dirty="0" smtClean="0">
              <a:solidFill>
                <a:schemeClr val="bg1"/>
              </a:solidFill>
            </a:endParaRPr>
          </a:p>
        </p:txBody>
      </p:sp>
      <p:sp>
        <p:nvSpPr>
          <p:cNvPr id="9" name="Inhaltsplatzhalter 4"/>
          <p:cNvSpPr txBox="1">
            <a:spLocks/>
          </p:cNvSpPr>
          <p:nvPr/>
        </p:nvSpPr>
        <p:spPr bwMode="gray">
          <a:xfrm>
            <a:off x="8942821" y="1443811"/>
            <a:ext cx="2772000" cy="400572"/>
          </a:xfrm>
          <a:prstGeom prst="rect">
            <a:avLst/>
          </a:prstGeom>
        </p:spPr>
        <p:txBody>
          <a:bodyPr vert="horz" lIns="91440" tIns="45720" rIns="91440" bIns="45720" rtlCol="0">
            <a:normAutofit/>
          </a:bodyPr>
          <a:lstStyle>
            <a:lvl1pPr marL="268288" indent="-268288" algn="l" defTabSz="914400" rtl="0" eaLnBrk="1" latinLnBrk="0" hangingPunct="1">
              <a:lnSpc>
                <a:spcPts val="2400"/>
              </a:lnSpc>
              <a:spcBef>
                <a:spcPts val="0"/>
              </a:spcBef>
              <a:spcAft>
                <a:spcPts val="600"/>
              </a:spcAft>
              <a:buClr>
                <a:schemeClr val="accent6"/>
              </a:buClr>
              <a:buFont typeface="Wingdings" panose="05000000000000000000" pitchFamily="2" charset="2"/>
              <a:buChar char="§"/>
              <a:defRPr sz="1800" kern="1200">
                <a:solidFill>
                  <a:schemeClr val="tx1">
                    <a:lumMod val="90000"/>
                    <a:lumOff val="10000"/>
                  </a:schemeClr>
                </a:solidFill>
                <a:latin typeface="+mn-lt"/>
                <a:ea typeface="+mn-ea"/>
                <a:cs typeface="+mn-cs"/>
              </a:defRPr>
            </a:lvl1pPr>
            <a:lvl2pPr marL="536575" indent="-268288" algn="l" defTabSz="914400" rtl="0" eaLnBrk="1" latinLnBrk="0" hangingPunct="1">
              <a:lnSpc>
                <a:spcPts val="2200"/>
              </a:lnSpc>
              <a:spcBef>
                <a:spcPts val="0"/>
              </a:spcBef>
              <a:spcAft>
                <a:spcPts val="600"/>
              </a:spcAft>
              <a:buClr>
                <a:schemeClr val="tx2">
                  <a:lumMod val="75000"/>
                  <a:lumOff val="25000"/>
                </a:schemeClr>
              </a:buClr>
              <a:buFont typeface="Wingdings" panose="05000000000000000000" pitchFamily="2" charset="2"/>
              <a:buChar char="§"/>
              <a:defRPr sz="1600" kern="1200">
                <a:solidFill>
                  <a:schemeClr val="tx1">
                    <a:lumMod val="90000"/>
                    <a:lumOff val="10000"/>
                  </a:schemeClr>
                </a:solidFill>
                <a:latin typeface="+mn-lt"/>
                <a:ea typeface="+mn-ea"/>
                <a:cs typeface="+mn-cs"/>
              </a:defRPr>
            </a:lvl2pPr>
            <a:lvl3pPr marL="804863" indent="-268288" algn="l" defTabSz="914400" rtl="0" eaLnBrk="1" latinLnBrk="0" hangingPunct="1">
              <a:lnSpc>
                <a:spcPts val="2200"/>
              </a:lnSpc>
              <a:spcBef>
                <a:spcPts val="0"/>
              </a:spcBef>
              <a:spcAft>
                <a:spcPts val="600"/>
              </a:spcAft>
              <a:buClr>
                <a:schemeClr val="tx2">
                  <a:lumMod val="75000"/>
                  <a:lumOff val="25000"/>
                </a:schemeClr>
              </a:buClr>
              <a:buSzPct val="50000"/>
              <a:buFont typeface="Arial" panose="020B0604020202020204" pitchFamily="34" charset="0"/>
              <a:buChar char="►"/>
              <a:defRPr sz="1600" kern="1200">
                <a:solidFill>
                  <a:schemeClr val="tx1">
                    <a:lumMod val="90000"/>
                    <a:lumOff val="10000"/>
                  </a:schemeClr>
                </a:solidFill>
                <a:latin typeface="+mn-lt"/>
                <a:ea typeface="+mn-ea"/>
                <a:cs typeface="+mn-cs"/>
              </a:defRPr>
            </a:lvl3pPr>
            <a:lvl4pPr marL="1073150"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4pPr>
            <a:lvl5pPr marL="1341438"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de-DE" b="1" dirty="0" smtClean="0">
                <a:solidFill>
                  <a:schemeClr val="bg1"/>
                </a:solidFill>
              </a:rPr>
              <a:t>Training</a:t>
            </a:r>
          </a:p>
        </p:txBody>
      </p:sp>
      <p:sp>
        <p:nvSpPr>
          <p:cNvPr id="10" name="Inhaltsplatzhalter 4"/>
          <p:cNvSpPr txBox="1">
            <a:spLocks/>
          </p:cNvSpPr>
          <p:nvPr/>
        </p:nvSpPr>
        <p:spPr bwMode="gray">
          <a:xfrm>
            <a:off x="481750" y="2018388"/>
            <a:ext cx="3464175" cy="4271421"/>
          </a:xfrm>
          <a:prstGeom prst="rect">
            <a:avLst/>
          </a:prstGeom>
        </p:spPr>
        <p:txBody>
          <a:bodyPr vert="horz" lIns="91440" tIns="45720" rIns="91440" bIns="45720" rtlCol="0">
            <a:normAutofit/>
          </a:bodyPr>
          <a:lstStyle>
            <a:lvl1pPr marL="268288" indent="-268288" algn="l" defTabSz="914400" rtl="0" eaLnBrk="1" latinLnBrk="0" hangingPunct="1">
              <a:lnSpc>
                <a:spcPts val="2400"/>
              </a:lnSpc>
              <a:spcBef>
                <a:spcPts val="0"/>
              </a:spcBef>
              <a:spcAft>
                <a:spcPts val="600"/>
              </a:spcAft>
              <a:buClr>
                <a:schemeClr val="accent6"/>
              </a:buClr>
              <a:buFont typeface="Wingdings" panose="05000000000000000000" pitchFamily="2" charset="2"/>
              <a:buChar char="§"/>
              <a:defRPr sz="1800" kern="1200">
                <a:solidFill>
                  <a:schemeClr val="tx1">
                    <a:lumMod val="90000"/>
                    <a:lumOff val="10000"/>
                  </a:schemeClr>
                </a:solidFill>
                <a:latin typeface="+mn-lt"/>
                <a:ea typeface="+mn-ea"/>
                <a:cs typeface="+mn-cs"/>
              </a:defRPr>
            </a:lvl1pPr>
            <a:lvl2pPr marL="536575" indent="-268288" algn="l" defTabSz="914400" rtl="0" eaLnBrk="1" latinLnBrk="0" hangingPunct="1">
              <a:lnSpc>
                <a:spcPts val="2200"/>
              </a:lnSpc>
              <a:spcBef>
                <a:spcPts val="0"/>
              </a:spcBef>
              <a:spcAft>
                <a:spcPts val="600"/>
              </a:spcAft>
              <a:buClr>
                <a:schemeClr val="tx2">
                  <a:lumMod val="75000"/>
                  <a:lumOff val="25000"/>
                </a:schemeClr>
              </a:buClr>
              <a:buFont typeface="Wingdings" panose="05000000000000000000" pitchFamily="2" charset="2"/>
              <a:buChar char="§"/>
              <a:defRPr sz="1600" kern="1200">
                <a:solidFill>
                  <a:schemeClr val="tx1">
                    <a:lumMod val="90000"/>
                    <a:lumOff val="10000"/>
                  </a:schemeClr>
                </a:solidFill>
                <a:latin typeface="+mn-lt"/>
                <a:ea typeface="+mn-ea"/>
                <a:cs typeface="+mn-cs"/>
              </a:defRPr>
            </a:lvl2pPr>
            <a:lvl3pPr marL="804863" indent="-268288" algn="l" defTabSz="914400" rtl="0" eaLnBrk="1" latinLnBrk="0" hangingPunct="1">
              <a:lnSpc>
                <a:spcPts val="2200"/>
              </a:lnSpc>
              <a:spcBef>
                <a:spcPts val="0"/>
              </a:spcBef>
              <a:spcAft>
                <a:spcPts val="600"/>
              </a:spcAft>
              <a:buClr>
                <a:schemeClr val="tx2">
                  <a:lumMod val="75000"/>
                  <a:lumOff val="25000"/>
                </a:schemeClr>
              </a:buClr>
              <a:buSzPct val="50000"/>
              <a:buFont typeface="Arial" panose="020B0604020202020204" pitchFamily="34" charset="0"/>
              <a:buChar char="►"/>
              <a:defRPr sz="1600" kern="1200">
                <a:solidFill>
                  <a:schemeClr val="tx1">
                    <a:lumMod val="90000"/>
                    <a:lumOff val="10000"/>
                  </a:schemeClr>
                </a:solidFill>
                <a:latin typeface="+mn-lt"/>
                <a:ea typeface="+mn-ea"/>
                <a:cs typeface="+mn-cs"/>
              </a:defRPr>
            </a:lvl3pPr>
            <a:lvl4pPr marL="1073150"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4pPr>
            <a:lvl5pPr marL="1341438"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de-DE" b="1" dirty="0" smtClean="0">
                <a:solidFill>
                  <a:schemeClr val="bg1"/>
                </a:solidFill>
              </a:rPr>
              <a:t>Technology </a:t>
            </a:r>
            <a:r>
              <a:rPr lang="de-DE" b="1" dirty="0" err="1" smtClean="0">
                <a:solidFill>
                  <a:schemeClr val="bg1"/>
                </a:solidFill>
              </a:rPr>
              <a:t>across</a:t>
            </a:r>
            <a:r>
              <a:rPr lang="de-DE" b="1" dirty="0" smtClean="0">
                <a:solidFill>
                  <a:schemeClr val="bg1"/>
                </a:solidFill>
              </a:rPr>
              <a:t> all </a:t>
            </a:r>
            <a:r>
              <a:rPr lang="de-DE" b="1" dirty="0" err="1" smtClean="0">
                <a:solidFill>
                  <a:schemeClr val="bg1"/>
                </a:solidFill>
              </a:rPr>
              <a:t>layers</a:t>
            </a:r>
            <a:r>
              <a:rPr lang="de-DE" b="1" dirty="0" smtClean="0">
                <a:solidFill>
                  <a:schemeClr val="bg1"/>
                </a:solidFill>
              </a:rPr>
              <a:t>:</a:t>
            </a:r>
          </a:p>
          <a:p>
            <a:endParaRPr lang="de-DE" b="1" dirty="0" smtClean="0">
              <a:solidFill>
                <a:schemeClr val="bg1"/>
              </a:solidFill>
            </a:endParaRPr>
          </a:p>
          <a:p>
            <a:r>
              <a:rPr lang="de-DE" b="1" dirty="0" smtClean="0">
                <a:solidFill>
                  <a:schemeClr val="bg1"/>
                </a:solidFill>
              </a:rPr>
              <a:t>Services</a:t>
            </a:r>
          </a:p>
          <a:p>
            <a:r>
              <a:rPr lang="de-DE" b="1" dirty="0" smtClean="0">
                <a:solidFill>
                  <a:schemeClr val="bg1"/>
                </a:solidFill>
              </a:rPr>
              <a:t>Security</a:t>
            </a:r>
          </a:p>
          <a:p>
            <a:r>
              <a:rPr lang="de-DE" b="1" dirty="0" smtClean="0">
                <a:solidFill>
                  <a:schemeClr val="bg1"/>
                </a:solidFill>
              </a:rPr>
              <a:t>IP/MPLS</a:t>
            </a:r>
          </a:p>
          <a:p>
            <a:r>
              <a:rPr lang="de-DE" b="1" dirty="0" smtClean="0">
                <a:solidFill>
                  <a:schemeClr val="bg1"/>
                </a:solidFill>
              </a:rPr>
              <a:t>Wireless Transmission</a:t>
            </a:r>
          </a:p>
          <a:p>
            <a:r>
              <a:rPr lang="de-DE" b="1" dirty="0" smtClean="0">
                <a:solidFill>
                  <a:schemeClr val="bg1"/>
                </a:solidFill>
              </a:rPr>
              <a:t>Optical Transmission</a:t>
            </a:r>
          </a:p>
        </p:txBody>
      </p:sp>
      <p:sp>
        <p:nvSpPr>
          <p:cNvPr id="11" name="Inhaltsplatzhalter 4"/>
          <p:cNvSpPr txBox="1">
            <a:spLocks/>
          </p:cNvSpPr>
          <p:nvPr/>
        </p:nvSpPr>
        <p:spPr bwMode="gray">
          <a:xfrm>
            <a:off x="4506337" y="2018388"/>
            <a:ext cx="3607931" cy="4271421"/>
          </a:xfrm>
          <a:prstGeom prst="rect">
            <a:avLst/>
          </a:prstGeom>
        </p:spPr>
        <p:txBody>
          <a:bodyPr vert="horz" lIns="91440" tIns="45720" rIns="91440" bIns="45720" rtlCol="0">
            <a:normAutofit/>
          </a:bodyPr>
          <a:lstStyle>
            <a:lvl1pPr marL="268288" indent="-268288" algn="l" defTabSz="914400" rtl="0" eaLnBrk="1" latinLnBrk="0" hangingPunct="1">
              <a:lnSpc>
                <a:spcPts val="2400"/>
              </a:lnSpc>
              <a:spcBef>
                <a:spcPts val="0"/>
              </a:spcBef>
              <a:spcAft>
                <a:spcPts val="600"/>
              </a:spcAft>
              <a:buClr>
                <a:schemeClr val="accent6"/>
              </a:buClr>
              <a:buFont typeface="Wingdings" panose="05000000000000000000" pitchFamily="2" charset="2"/>
              <a:buChar char="§"/>
              <a:defRPr sz="1800" kern="1200">
                <a:solidFill>
                  <a:schemeClr val="tx1">
                    <a:lumMod val="90000"/>
                    <a:lumOff val="10000"/>
                  </a:schemeClr>
                </a:solidFill>
                <a:latin typeface="+mn-lt"/>
                <a:ea typeface="+mn-ea"/>
                <a:cs typeface="+mn-cs"/>
              </a:defRPr>
            </a:lvl1pPr>
            <a:lvl2pPr marL="536575" indent="-268288" algn="l" defTabSz="914400" rtl="0" eaLnBrk="1" latinLnBrk="0" hangingPunct="1">
              <a:lnSpc>
                <a:spcPts val="2200"/>
              </a:lnSpc>
              <a:spcBef>
                <a:spcPts val="0"/>
              </a:spcBef>
              <a:spcAft>
                <a:spcPts val="600"/>
              </a:spcAft>
              <a:buClr>
                <a:schemeClr val="tx2">
                  <a:lumMod val="75000"/>
                  <a:lumOff val="25000"/>
                </a:schemeClr>
              </a:buClr>
              <a:buFont typeface="Wingdings" panose="05000000000000000000" pitchFamily="2" charset="2"/>
              <a:buChar char="§"/>
              <a:defRPr sz="1600" kern="1200">
                <a:solidFill>
                  <a:schemeClr val="tx1">
                    <a:lumMod val="90000"/>
                    <a:lumOff val="10000"/>
                  </a:schemeClr>
                </a:solidFill>
                <a:latin typeface="+mn-lt"/>
                <a:ea typeface="+mn-ea"/>
                <a:cs typeface="+mn-cs"/>
              </a:defRPr>
            </a:lvl2pPr>
            <a:lvl3pPr marL="804863" indent="-268288" algn="l" defTabSz="914400" rtl="0" eaLnBrk="1" latinLnBrk="0" hangingPunct="1">
              <a:lnSpc>
                <a:spcPts val="2200"/>
              </a:lnSpc>
              <a:spcBef>
                <a:spcPts val="0"/>
              </a:spcBef>
              <a:spcAft>
                <a:spcPts val="600"/>
              </a:spcAft>
              <a:buClr>
                <a:schemeClr val="tx2">
                  <a:lumMod val="75000"/>
                  <a:lumOff val="25000"/>
                </a:schemeClr>
              </a:buClr>
              <a:buSzPct val="50000"/>
              <a:buFont typeface="Arial" panose="020B0604020202020204" pitchFamily="34" charset="0"/>
              <a:buChar char="►"/>
              <a:defRPr sz="1600" kern="1200">
                <a:solidFill>
                  <a:schemeClr val="tx1">
                    <a:lumMod val="90000"/>
                    <a:lumOff val="10000"/>
                  </a:schemeClr>
                </a:solidFill>
                <a:latin typeface="+mn-lt"/>
                <a:ea typeface="+mn-ea"/>
                <a:cs typeface="+mn-cs"/>
              </a:defRPr>
            </a:lvl3pPr>
            <a:lvl4pPr marL="1073150"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4pPr>
            <a:lvl5pPr marL="1341438"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b="1" dirty="0" smtClean="0">
                <a:solidFill>
                  <a:schemeClr val="bg1"/>
                </a:solidFill>
              </a:rPr>
              <a:t>Looking beyond the datasheet:</a:t>
            </a:r>
          </a:p>
          <a:p>
            <a:endParaRPr lang="en-US" b="1" dirty="0" smtClean="0">
              <a:solidFill>
                <a:schemeClr val="bg1"/>
              </a:solidFill>
            </a:endParaRPr>
          </a:p>
          <a:p>
            <a:r>
              <a:rPr lang="en-US" b="1" dirty="0" smtClean="0">
                <a:solidFill>
                  <a:schemeClr val="bg1"/>
                </a:solidFill>
              </a:rPr>
              <a:t>Test of single components</a:t>
            </a:r>
          </a:p>
          <a:p>
            <a:r>
              <a:rPr lang="en-US" b="1" dirty="0" smtClean="0">
                <a:solidFill>
                  <a:schemeClr val="bg1"/>
                </a:solidFill>
              </a:rPr>
              <a:t>Proof-of-Concept tests</a:t>
            </a:r>
          </a:p>
          <a:p>
            <a:r>
              <a:rPr lang="en-US" b="1" dirty="0" err="1" smtClean="0">
                <a:solidFill>
                  <a:schemeClr val="bg1"/>
                </a:solidFill>
              </a:rPr>
              <a:t>Designtests</a:t>
            </a:r>
            <a:endParaRPr lang="en-US" b="1" dirty="0" smtClean="0">
              <a:solidFill>
                <a:schemeClr val="bg1"/>
              </a:solidFill>
            </a:endParaRPr>
          </a:p>
          <a:p>
            <a:r>
              <a:rPr lang="en-US" b="1" dirty="0" err="1" smtClean="0">
                <a:solidFill>
                  <a:schemeClr val="bg1"/>
                </a:solidFill>
              </a:rPr>
              <a:t>Regressiontesting</a:t>
            </a:r>
            <a:r>
              <a:rPr lang="en-US" b="1" dirty="0" smtClean="0">
                <a:solidFill>
                  <a:schemeClr val="bg1"/>
                </a:solidFill>
              </a:rPr>
              <a:t> of new OS Versions</a:t>
            </a:r>
          </a:p>
        </p:txBody>
      </p:sp>
      <p:sp>
        <p:nvSpPr>
          <p:cNvPr id="12" name="Inhaltsplatzhalter 4"/>
          <p:cNvSpPr txBox="1">
            <a:spLocks/>
          </p:cNvSpPr>
          <p:nvPr/>
        </p:nvSpPr>
        <p:spPr bwMode="gray">
          <a:xfrm>
            <a:off x="8769826" y="2018388"/>
            <a:ext cx="3254173" cy="4271421"/>
          </a:xfrm>
          <a:prstGeom prst="rect">
            <a:avLst/>
          </a:prstGeom>
        </p:spPr>
        <p:txBody>
          <a:bodyPr vert="horz" lIns="91440" tIns="45720" rIns="91440" bIns="45720" rtlCol="0">
            <a:normAutofit/>
          </a:bodyPr>
          <a:lstStyle>
            <a:lvl1pPr marL="268288" indent="-268288" algn="l" defTabSz="914400" rtl="0" eaLnBrk="1" latinLnBrk="0" hangingPunct="1">
              <a:lnSpc>
                <a:spcPts val="2400"/>
              </a:lnSpc>
              <a:spcBef>
                <a:spcPts val="0"/>
              </a:spcBef>
              <a:spcAft>
                <a:spcPts val="600"/>
              </a:spcAft>
              <a:buClr>
                <a:schemeClr val="accent6"/>
              </a:buClr>
              <a:buFont typeface="Wingdings" panose="05000000000000000000" pitchFamily="2" charset="2"/>
              <a:buChar char="§"/>
              <a:defRPr sz="1800" kern="1200">
                <a:solidFill>
                  <a:schemeClr val="tx1">
                    <a:lumMod val="90000"/>
                    <a:lumOff val="10000"/>
                  </a:schemeClr>
                </a:solidFill>
                <a:latin typeface="+mn-lt"/>
                <a:ea typeface="+mn-ea"/>
                <a:cs typeface="+mn-cs"/>
              </a:defRPr>
            </a:lvl1pPr>
            <a:lvl2pPr marL="536575" indent="-268288" algn="l" defTabSz="914400" rtl="0" eaLnBrk="1" latinLnBrk="0" hangingPunct="1">
              <a:lnSpc>
                <a:spcPts val="2200"/>
              </a:lnSpc>
              <a:spcBef>
                <a:spcPts val="0"/>
              </a:spcBef>
              <a:spcAft>
                <a:spcPts val="600"/>
              </a:spcAft>
              <a:buClr>
                <a:schemeClr val="tx2">
                  <a:lumMod val="75000"/>
                  <a:lumOff val="25000"/>
                </a:schemeClr>
              </a:buClr>
              <a:buFont typeface="Wingdings" panose="05000000000000000000" pitchFamily="2" charset="2"/>
              <a:buChar char="§"/>
              <a:defRPr sz="1600" kern="1200">
                <a:solidFill>
                  <a:schemeClr val="tx1">
                    <a:lumMod val="90000"/>
                    <a:lumOff val="10000"/>
                  </a:schemeClr>
                </a:solidFill>
                <a:latin typeface="+mn-lt"/>
                <a:ea typeface="+mn-ea"/>
                <a:cs typeface="+mn-cs"/>
              </a:defRPr>
            </a:lvl2pPr>
            <a:lvl3pPr marL="804863" indent="-268288" algn="l" defTabSz="914400" rtl="0" eaLnBrk="1" latinLnBrk="0" hangingPunct="1">
              <a:lnSpc>
                <a:spcPts val="2200"/>
              </a:lnSpc>
              <a:spcBef>
                <a:spcPts val="0"/>
              </a:spcBef>
              <a:spcAft>
                <a:spcPts val="600"/>
              </a:spcAft>
              <a:buClr>
                <a:schemeClr val="tx2">
                  <a:lumMod val="75000"/>
                  <a:lumOff val="25000"/>
                </a:schemeClr>
              </a:buClr>
              <a:buSzPct val="50000"/>
              <a:buFont typeface="Arial" panose="020B0604020202020204" pitchFamily="34" charset="0"/>
              <a:buChar char="►"/>
              <a:defRPr sz="1600" kern="1200">
                <a:solidFill>
                  <a:schemeClr val="tx1">
                    <a:lumMod val="90000"/>
                    <a:lumOff val="10000"/>
                  </a:schemeClr>
                </a:solidFill>
                <a:latin typeface="+mn-lt"/>
                <a:ea typeface="+mn-ea"/>
                <a:cs typeface="+mn-cs"/>
              </a:defRPr>
            </a:lvl3pPr>
            <a:lvl4pPr marL="1073150"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4pPr>
            <a:lvl5pPr marL="1341438"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b="1" dirty="0" smtClean="0">
                <a:solidFill>
                  <a:schemeClr val="bg1"/>
                </a:solidFill>
              </a:rPr>
              <a:t>Knowledge-Transfer:</a:t>
            </a:r>
          </a:p>
          <a:p>
            <a:endParaRPr lang="en-US" b="1" dirty="0" smtClean="0">
              <a:solidFill>
                <a:schemeClr val="bg1"/>
              </a:solidFill>
            </a:endParaRPr>
          </a:p>
          <a:p>
            <a:r>
              <a:rPr lang="en-US" b="1" dirty="0" smtClean="0">
                <a:solidFill>
                  <a:schemeClr val="bg1"/>
                </a:solidFill>
              </a:rPr>
              <a:t>Standard – and custom trainings</a:t>
            </a:r>
          </a:p>
          <a:p>
            <a:r>
              <a:rPr lang="en-US" b="1" dirty="0" smtClean="0">
                <a:solidFill>
                  <a:schemeClr val="bg1"/>
                </a:solidFill>
              </a:rPr>
              <a:t>Workshops</a:t>
            </a:r>
          </a:p>
          <a:p>
            <a:r>
              <a:rPr lang="en-US" b="1" dirty="0" smtClean="0">
                <a:solidFill>
                  <a:schemeClr val="bg1"/>
                </a:solidFill>
              </a:rPr>
              <a:t>Bootcamps</a:t>
            </a:r>
          </a:p>
          <a:p>
            <a:r>
              <a:rPr lang="en-US" b="1" dirty="0" smtClean="0">
                <a:solidFill>
                  <a:schemeClr val="bg1"/>
                </a:solidFill>
              </a:rPr>
              <a:t>On-site or remote </a:t>
            </a:r>
          </a:p>
          <a:p>
            <a:r>
              <a:rPr lang="en-US" b="1" dirty="0" smtClean="0">
                <a:solidFill>
                  <a:schemeClr val="bg1"/>
                </a:solidFill>
              </a:rPr>
              <a:t>Internal or external</a:t>
            </a:r>
          </a:p>
        </p:txBody>
      </p:sp>
    </p:spTree>
    <p:extLst>
      <p:ext uri="{BB962C8B-B14F-4D97-AF65-F5344CB8AC3E}">
        <p14:creationId xmlns:p14="http://schemas.microsoft.com/office/powerpoint/2010/main" val="1671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XT3LAB Facts</a:t>
            </a:r>
            <a:endParaRPr lang="en-GB" dirty="0"/>
          </a:p>
        </p:txBody>
      </p:sp>
      <p:pic>
        <p:nvPicPr>
          <p:cNvPr id="10" name="Inhaltsplatzhalt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6836" y="2790553"/>
            <a:ext cx="2457450" cy="1028700"/>
          </a:xfrm>
        </p:spPr>
      </p:pic>
      <p:pic>
        <p:nvPicPr>
          <p:cNvPr id="6" name="Bild 3"/>
          <p:cNvPicPr>
            <a:picLocks noChangeAspect="1"/>
          </p:cNvPicPr>
          <p:nvPr/>
        </p:nvPicPr>
        <p:blipFill>
          <a:blip r:embed="rId3"/>
          <a:stretch>
            <a:fillRect/>
          </a:stretch>
        </p:blipFill>
        <p:spPr>
          <a:xfrm>
            <a:off x="9147102" y="2119692"/>
            <a:ext cx="2777503" cy="841583"/>
          </a:xfrm>
          <a:prstGeom prst="rect">
            <a:avLst/>
          </a:prstGeom>
        </p:spPr>
      </p:pic>
      <p:pic>
        <p:nvPicPr>
          <p:cNvPr id="11" name="Bild 4"/>
          <p:cNvPicPr>
            <a:picLocks noChangeAspect="1"/>
          </p:cNvPicPr>
          <p:nvPr/>
        </p:nvPicPr>
        <p:blipFill>
          <a:blip r:embed="rId4"/>
          <a:stretch>
            <a:fillRect/>
          </a:stretch>
        </p:blipFill>
        <p:spPr>
          <a:xfrm>
            <a:off x="7743567" y="3350825"/>
            <a:ext cx="2439086" cy="380052"/>
          </a:xfrm>
          <a:prstGeom prst="rect">
            <a:avLst/>
          </a:prstGeom>
        </p:spPr>
      </p:pic>
      <p:pic>
        <p:nvPicPr>
          <p:cNvPr id="12" name="Picture 4" descr="https://assets.sdxcentral.com/corsa-technology-logo.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065488" y="3890836"/>
            <a:ext cx="2978231" cy="581686"/>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 4"/>
          <p:cNvPicPr>
            <a:picLocks noChangeAspect="1"/>
          </p:cNvPicPr>
          <p:nvPr/>
        </p:nvPicPr>
        <p:blipFill>
          <a:blip r:embed="rId6"/>
          <a:stretch>
            <a:fillRect/>
          </a:stretch>
        </p:blipFill>
        <p:spPr>
          <a:xfrm>
            <a:off x="7492506" y="4486764"/>
            <a:ext cx="3062097" cy="1006118"/>
          </a:xfrm>
          <a:prstGeom prst="rect">
            <a:avLst/>
          </a:prstGeom>
        </p:spPr>
      </p:pic>
      <p:pic>
        <p:nvPicPr>
          <p:cNvPr id="14" name="Picture 4" descr="http://mcassoc.com/wp-content/uploads/2015/01/Arbor_black_logo_4-e1427734919616.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87108" y="1971460"/>
            <a:ext cx="1832580" cy="6234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www.paloaltonetworks.de/content/dam/paloaltonetworks-com/en_US/images/logos/brand/PAN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87913" y="5802635"/>
            <a:ext cx="1608581" cy="375408"/>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 3"/>
          <p:cNvPicPr>
            <a:picLocks noChangeAspect="1"/>
          </p:cNvPicPr>
          <p:nvPr/>
        </p:nvPicPr>
        <p:blipFill>
          <a:blip r:embed="rId9"/>
          <a:stretch>
            <a:fillRect/>
          </a:stretch>
        </p:blipFill>
        <p:spPr>
          <a:xfrm>
            <a:off x="8004260" y="1294186"/>
            <a:ext cx="1917700" cy="457200"/>
          </a:xfrm>
          <a:prstGeom prst="rect">
            <a:avLst/>
          </a:prstGeom>
        </p:spPr>
      </p:pic>
      <p:pic>
        <p:nvPicPr>
          <p:cNvPr id="17" name="Bild 4"/>
          <p:cNvPicPr>
            <a:picLocks noChangeAspect="1"/>
          </p:cNvPicPr>
          <p:nvPr/>
        </p:nvPicPr>
        <p:blipFill>
          <a:blip r:embed="rId10"/>
          <a:stretch>
            <a:fillRect/>
          </a:stretch>
        </p:blipFill>
        <p:spPr>
          <a:xfrm>
            <a:off x="5028706" y="3404038"/>
            <a:ext cx="2463800" cy="508000"/>
          </a:xfrm>
          <a:prstGeom prst="rect">
            <a:avLst/>
          </a:prstGeom>
        </p:spPr>
      </p:pic>
      <p:pic>
        <p:nvPicPr>
          <p:cNvPr id="19" name="Bild 4"/>
          <p:cNvPicPr>
            <a:picLocks noChangeAspect="1"/>
          </p:cNvPicPr>
          <p:nvPr/>
        </p:nvPicPr>
        <p:blipFill>
          <a:blip r:embed="rId11"/>
          <a:stretch>
            <a:fillRect/>
          </a:stretch>
        </p:blipFill>
        <p:spPr>
          <a:xfrm>
            <a:off x="5134086" y="1247566"/>
            <a:ext cx="2609481" cy="816642"/>
          </a:xfrm>
          <a:prstGeom prst="rect">
            <a:avLst/>
          </a:prstGeom>
        </p:spPr>
      </p:pic>
      <p:pic>
        <p:nvPicPr>
          <p:cNvPr id="20" name="Bild 5"/>
          <p:cNvPicPr>
            <a:picLocks noChangeAspect="1"/>
          </p:cNvPicPr>
          <p:nvPr/>
        </p:nvPicPr>
        <p:blipFill>
          <a:blip r:embed="rId12"/>
          <a:stretch>
            <a:fillRect/>
          </a:stretch>
        </p:blipFill>
        <p:spPr>
          <a:xfrm>
            <a:off x="4772075" y="4593158"/>
            <a:ext cx="2314443" cy="763766"/>
          </a:xfrm>
          <a:prstGeom prst="rect">
            <a:avLst/>
          </a:prstGeom>
        </p:spPr>
      </p:pic>
      <p:pic>
        <p:nvPicPr>
          <p:cNvPr id="21" name="Bild 8"/>
          <p:cNvPicPr>
            <a:picLocks noChangeAspect="1"/>
          </p:cNvPicPr>
          <p:nvPr/>
        </p:nvPicPr>
        <p:blipFill>
          <a:blip r:embed="rId13"/>
          <a:stretch>
            <a:fillRect/>
          </a:stretch>
        </p:blipFill>
        <p:spPr>
          <a:xfrm>
            <a:off x="6939488" y="5264212"/>
            <a:ext cx="1974973" cy="1012174"/>
          </a:xfrm>
          <a:prstGeom prst="rect">
            <a:avLst/>
          </a:prstGeom>
        </p:spPr>
      </p:pic>
      <p:pic>
        <p:nvPicPr>
          <p:cNvPr id="22" name="Bild 3"/>
          <p:cNvPicPr>
            <a:picLocks noChangeAspect="1"/>
          </p:cNvPicPr>
          <p:nvPr/>
        </p:nvPicPr>
        <p:blipFill>
          <a:blip r:embed="rId14"/>
          <a:stretch>
            <a:fillRect/>
          </a:stretch>
        </p:blipFill>
        <p:spPr>
          <a:xfrm>
            <a:off x="10495691" y="1135574"/>
            <a:ext cx="1479740" cy="688311"/>
          </a:xfrm>
          <a:prstGeom prst="rect">
            <a:avLst/>
          </a:prstGeom>
        </p:spPr>
      </p:pic>
      <p:pic>
        <p:nvPicPr>
          <p:cNvPr id="23" name="Picture 4" descr="http://vignette3.wikia.nocookie.net/logopedia/images/7/77/Vmware-logo.png/revision/latest?cb=20130907154026"/>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6209189" y="4147138"/>
            <a:ext cx="2525412" cy="411642"/>
          </a:xfrm>
          <a:prstGeom prst="rect">
            <a:avLst/>
          </a:prstGeom>
          <a:noFill/>
          <a:extLst>
            <a:ext uri="{909E8E84-426E-40DD-AFC4-6F175D3DCCD1}">
              <a14:hiddenFill xmlns:a14="http://schemas.microsoft.com/office/drawing/2010/main">
                <a:solidFill>
                  <a:srgbClr val="FFFFFF"/>
                </a:solidFill>
              </a14:hiddenFill>
            </a:ext>
          </a:extLst>
        </p:spPr>
      </p:pic>
      <p:pic>
        <p:nvPicPr>
          <p:cNvPr id="24" name="Grafik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00015" y="4629594"/>
            <a:ext cx="1343704" cy="706215"/>
          </a:xfrm>
          <a:prstGeom prst="rect">
            <a:avLst/>
          </a:prstGeom>
        </p:spPr>
      </p:pic>
      <p:pic>
        <p:nvPicPr>
          <p:cNvPr id="25" name="Grafik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63110" y="5802635"/>
            <a:ext cx="1104428" cy="577078"/>
          </a:xfrm>
          <a:prstGeom prst="rect">
            <a:avLst/>
          </a:prstGeom>
        </p:spPr>
      </p:pic>
      <p:pic>
        <p:nvPicPr>
          <p:cNvPr id="26" name="Grafik 2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15067" y="5778144"/>
            <a:ext cx="1247518" cy="519799"/>
          </a:xfrm>
          <a:prstGeom prst="rect">
            <a:avLst/>
          </a:prstGeom>
        </p:spPr>
      </p:pic>
      <p:pic>
        <p:nvPicPr>
          <p:cNvPr id="27" name="Grafik 2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621200" y="2650862"/>
            <a:ext cx="1701390" cy="533102"/>
          </a:xfrm>
          <a:prstGeom prst="rect">
            <a:avLst/>
          </a:prstGeom>
        </p:spPr>
      </p:pic>
      <p:pic>
        <p:nvPicPr>
          <p:cNvPr id="28" name="Grafik 2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864369" y="2379765"/>
            <a:ext cx="1901396" cy="351628"/>
          </a:xfrm>
          <a:prstGeom prst="rect">
            <a:avLst/>
          </a:prstGeom>
        </p:spPr>
      </p:pic>
      <p:sp>
        <p:nvSpPr>
          <p:cNvPr id="29" name="Inhaltsplatzhalter 2"/>
          <p:cNvSpPr txBox="1">
            <a:spLocks/>
          </p:cNvSpPr>
          <p:nvPr/>
        </p:nvSpPr>
        <p:spPr bwMode="gray">
          <a:xfrm>
            <a:off x="252000" y="1440000"/>
            <a:ext cx="11772000" cy="4860000"/>
          </a:xfrm>
          <a:prstGeom prst="rect">
            <a:avLst/>
          </a:prstGeom>
        </p:spPr>
        <p:txBody>
          <a:bodyPr vert="horz" lIns="91440" tIns="45720" rIns="91440" bIns="45720" rtlCol="0">
            <a:normAutofit/>
          </a:bodyPr>
          <a:lstStyle>
            <a:lvl1pPr marL="268288" indent="-268288" algn="l" defTabSz="914400" rtl="0" eaLnBrk="1" latinLnBrk="0" hangingPunct="1">
              <a:lnSpc>
                <a:spcPts val="2400"/>
              </a:lnSpc>
              <a:spcBef>
                <a:spcPts val="0"/>
              </a:spcBef>
              <a:spcAft>
                <a:spcPts val="600"/>
              </a:spcAft>
              <a:buClr>
                <a:schemeClr val="accent6"/>
              </a:buClr>
              <a:buFont typeface="Wingdings" panose="05000000000000000000" pitchFamily="2" charset="2"/>
              <a:buChar char="§"/>
              <a:defRPr sz="1800" kern="1200">
                <a:solidFill>
                  <a:schemeClr val="tx1">
                    <a:lumMod val="90000"/>
                    <a:lumOff val="10000"/>
                  </a:schemeClr>
                </a:solidFill>
                <a:latin typeface="+mn-lt"/>
                <a:ea typeface="+mn-ea"/>
                <a:cs typeface="+mn-cs"/>
              </a:defRPr>
            </a:lvl1pPr>
            <a:lvl2pPr marL="536575" indent="-268288" algn="l" defTabSz="914400" rtl="0" eaLnBrk="1" latinLnBrk="0" hangingPunct="1">
              <a:lnSpc>
                <a:spcPts val="2200"/>
              </a:lnSpc>
              <a:spcBef>
                <a:spcPts val="0"/>
              </a:spcBef>
              <a:spcAft>
                <a:spcPts val="600"/>
              </a:spcAft>
              <a:buClr>
                <a:schemeClr val="tx2">
                  <a:lumMod val="75000"/>
                  <a:lumOff val="25000"/>
                </a:schemeClr>
              </a:buClr>
              <a:buFont typeface="Wingdings" panose="05000000000000000000" pitchFamily="2" charset="2"/>
              <a:buChar char="§"/>
              <a:defRPr sz="1600" kern="1200">
                <a:solidFill>
                  <a:schemeClr val="tx1">
                    <a:lumMod val="90000"/>
                    <a:lumOff val="10000"/>
                  </a:schemeClr>
                </a:solidFill>
                <a:latin typeface="+mn-lt"/>
                <a:ea typeface="+mn-ea"/>
                <a:cs typeface="+mn-cs"/>
              </a:defRPr>
            </a:lvl2pPr>
            <a:lvl3pPr marL="804863" indent="-268288" algn="l" defTabSz="914400" rtl="0" eaLnBrk="1" latinLnBrk="0" hangingPunct="1">
              <a:lnSpc>
                <a:spcPts val="2200"/>
              </a:lnSpc>
              <a:spcBef>
                <a:spcPts val="0"/>
              </a:spcBef>
              <a:spcAft>
                <a:spcPts val="600"/>
              </a:spcAft>
              <a:buClr>
                <a:schemeClr val="tx2">
                  <a:lumMod val="75000"/>
                  <a:lumOff val="25000"/>
                </a:schemeClr>
              </a:buClr>
              <a:buSzPct val="50000"/>
              <a:buFont typeface="Arial" panose="020B0604020202020204" pitchFamily="34" charset="0"/>
              <a:buChar char="►"/>
              <a:defRPr sz="1600" kern="1200">
                <a:solidFill>
                  <a:schemeClr val="tx1">
                    <a:lumMod val="90000"/>
                    <a:lumOff val="10000"/>
                  </a:schemeClr>
                </a:solidFill>
                <a:latin typeface="+mn-lt"/>
                <a:ea typeface="+mn-ea"/>
                <a:cs typeface="+mn-cs"/>
              </a:defRPr>
            </a:lvl3pPr>
            <a:lvl4pPr marL="1073150"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4pPr>
            <a:lvl5pPr marL="1341438" indent="-268288" algn="l" defTabSz="914400" rtl="0" eaLnBrk="1" latinLnBrk="0" hangingPunct="1">
              <a:lnSpc>
                <a:spcPts val="2000"/>
              </a:lnSpc>
              <a:spcBef>
                <a:spcPts val="0"/>
              </a:spcBef>
              <a:spcAft>
                <a:spcPts val="600"/>
              </a:spcAft>
              <a:buFont typeface="Symbol" panose="05050102010706020507" pitchFamily="18" charset="2"/>
              <a:buChar char="-"/>
              <a:defRPr sz="14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10 Racks</a:t>
            </a:r>
          </a:p>
          <a:p>
            <a:r>
              <a:rPr lang="en-US" dirty="0" smtClean="0"/>
              <a:t>Hard/Software</a:t>
            </a:r>
          </a:p>
          <a:p>
            <a:pPr lvl="1"/>
            <a:r>
              <a:rPr lang="en-US" dirty="0" smtClean="0"/>
              <a:t>Multiple vendors</a:t>
            </a:r>
          </a:p>
          <a:p>
            <a:pPr lvl="1"/>
            <a:r>
              <a:rPr lang="en-US" dirty="0" smtClean="0"/>
              <a:t>All OSI Layers</a:t>
            </a:r>
          </a:p>
          <a:p>
            <a:r>
              <a:rPr lang="en-US" dirty="0" smtClean="0"/>
              <a:t>IXIA</a:t>
            </a:r>
          </a:p>
          <a:p>
            <a:pPr lvl="1"/>
            <a:r>
              <a:rPr lang="en-US" dirty="0" smtClean="0"/>
              <a:t>100G/40G/10G/1G</a:t>
            </a:r>
          </a:p>
          <a:p>
            <a:r>
              <a:rPr lang="en-US" dirty="0" smtClean="0"/>
              <a:t>Thousands of ports</a:t>
            </a:r>
          </a:p>
          <a:p>
            <a:r>
              <a:rPr lang="en-US" dirty="0" smtClean="0"/>
              <a:t>Hundreds of connections</a:t>
            </a:r>
          </a:p>
          <a:p>
            <a:r>
              <a:rPr lang="en-US" dirty="0" smtClean="0"/>
              <a:t>Should be useable for everyone</a:t>
            </a:r>
          </a:p>
          <a:p>
            <a:pPr lvl="1"/>
            <a:r>
              <a:rPr lang="en-US" dirty="0" smtClean="0"/>
              <a:t>Customers</a:t>
            </a:r>
          </a:p>
          <a:p>
            <a:pPr lvl="1"/>
            <a:r>
              <a:rPr lang="en-US" dirty="0" smtClean="0"/>
              <a:t>Colleagues</a:t>
            </a:r>
            <a:endParaRPr lang="en-US" dirty="0"/>
          </a:p>
          <a:p>
            <a:pPr lvl="1"/>
            <a:r>
              <a:rPr lang="en-US" dirty="0"/>
              <a:t>V</a:t>
            </a:r>
            <a:r>
              <a:rPr lang="en-US" dirty="0" smtClean="0"/>
              <a:t>endors</a:t>
            </a:r>
          </a:p>
          <a:p>
            <a:pPr lvl="1"/>
            <a:endParaRPr lang="en-US" dirty="0" smtClean="0"/>
          </a:p>
        </p:txBody>
      </p:sp>
    </p:spTree>
    <p:extLst>
      <p:ext uri="{BB962C8B-B14F-4D97-AF65-F5344CB8AC3E}">
        <p14:creationId xmlns:p14="http://schemas.microsoft.com/office/powerpoint/2010/main" val="278241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XT3LAB Infrastructure</a:t>
            </a:r>
            <a:endParaRPr lang="en-GB" dirty="0"/>
          </a:p>
        </p:txBody>
      </p:sp>
      <p:sp>
        <p:nvSpPr>
          <p:cNvPr id="3" name="Inhaltsplatzhalter 2"/>
          <p:cNvSpPr>
            <a:spLocks noGrp="1"/>
          </p:cNvSpPr>
          <p:nvPr>
            <p:ph idx="1"/>
          </p:nvPr>
        </p:nvSpPr>
        <p:spPr>
          <a:xfrm>
            <a:off x="252000" y="1431687"/>
            <a:ext cx="11772000" cy="4860000"/>
          </a:xfrm>
        </p:spPr>
        <p:txBody>
          <a:bodyPr/>
          <a:lstStyle/>
          <a:p>
            <a:r>
              <a:rPr lang="de-DE" dirty="0" smtClean="0"/>
              <a:t>10 Racks</a:t>
            </a:r>
            <a:r>
              <a:rPr lang="en-GB" dirty="0" smtClean="0"/>
              <a:t> with each</a:t>
            </a:r>
          </a:p>
          <a:p>
            <a:pPr lvl="1"/>
            <a:r>
              <a:rPr lang="en-US" dirty="0" smtClean="0"/>
              <a:t>Terminal/Console Server</a:t>
            </a:r>
          </a:p>
          <a:p>
            <a:pPr lvl="1"/>
            <a:r>
              <a:rPr lang="en-US" dirty="0" smtClean="0"/>
              <a:t>ooB Switch for MGMT Ports and Connectivity</a:t>
            </a:r>
          </a:p>
          <a:p>
            <a:r>
              <a:rPr lang="en-US" dirty="0" smtClean="0"/>
              <a:t>XT3LAB Fabric (Juniper Virtual Chassis) for flexible connections</a:t>
            </a:r>
          </a:p>
          <a:p>
            <a:r>
              <a:rPr lang="en-US" dirty="0" smtClean="0"/>
              <a:t>Manageable/Switchable Power Outlets (PDU)</a:t>
            </a:r>
          </a:p>
          <a:p>
            <a:r>
              <a:rPr lang="en-US" dirty="0" smtClean="0"/>
              <a:t>Firewall and VPN Gateway</a:t>
            </a:r>
          </a:p>
          <a:p>
            <a:r>
              <a:rPr lang="en-US" dirty="0" smtClean="0"/>
              <a:t>Hundreds of Ports and &gt;40 devices to manage for Infrastructure alone</a:t>
            </a:r>
          </a:p>
        </p:txBody>
      </p:sp>
    </p:spTree>
    <p:extLst>
      <p:ext uri="{BB962C8B-B14F-4D97-AF65-F5344CB8AC3E}">
        <p14:creationId xmlns:p14="http://schemas.microsoft.com/office/powerpoint/2010/main" val="349328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a:t>
            </a:r>
            <a:r>
              <a:rPr lang="de-DE" dirty="0" err="1" smtClean="0"/>
              <a:t>Past</a:t>
            </a:r>
            <a:endParaRPr lang="en-GB" dirty="0"/>
          </a:p>
        </p:txBody>
      </p:sp>
      <p:sp>
        <p:nvSpPr>
          <p:cNvPr id="3" name="Inhaltsplatzhalter 2"/>
          <p:cNvSpPr>
            <a:spLocks noGrp="1"/>
          </p:cNvSpPr>
          <p:nvPr>
            <p:ph idx="1"/>
          </p:nvPr>
        </p:nvSpPr>
        <p:spPr/>
        <p:txBody>
          <a:bodyPr/>
          <a:lstStyle/>
          <a:p>
            <a:r>
              <a:rPr lang="en-US" dirty="0" smtClean="0"/>
              <a:t>We used the Industry Standard MGMT Tool - Excel</a:t>
            </a:r>
          </a:p>
          <a:p>
            <a:r>
              <a:rPr lang="en-US" dirty="0" smtClean="0"/>
              <a:t>Tried a Wiki based system</a:t>
            </a:r>
          </a:p>
          <a:p>
            <a:r>
              <a:rPr lang="en-US" dirty="0" smtClean="0"/>
              <a:t>Every Lab user had direct login for the power bars</a:t>
            </a:r>
          </a:p>
          <a:p>
            <a:pPr lvl="1"/>
            <a:r>
              <a:rPr lang="en-US" dirty="0" smtClean="0"/>
              <a:t>Switch on/off Lab devices as needed</a:t>
            </a:r>
          </a:p>
          <a:p>
            <a:r>
              <a:rPr lang="en-US" dirty="0" smtClean="0"/>
              <a:t>If you needed a console, consult documentation, note IP and port and connect</a:t>
            </a:r>
          </a:p>
          <a:p>
            <a:endParaRPr lang="en-US" dirty="0" smtClean="0"/>
          </a:p>
          <a:p>
            <a:r>
              <a:rPr lang="en-US" dirty="0" smtClean="0"/>
              <a:t>At one point in time we introduced scripts</a:t>
            </a:r>
          </a:p>
          <a:p>
            <a:pPr lvl="1"/>
            <a:r>
              <a:rPr lang="en-US" dirty="0" smtClean="0"/>
              <a:t>Create aliases for Switching outlets</a:t>
            </a:r>
          </a:p>
          <a:p>
            <a:pPr lvl="1"/>
            <a:r>
              <a:rPr lang="en-US" dirty="0" smtClean="0"/>
              <a:t>Create aliases for console ports (telnet xyz)</a:t>
            </a:r>
          </a:p>
          <a:p>
            <a:pPr lvl="1"/>
            <a:r>
              <a:rPr lang="en-US" dirty="0" smtClean="0"/>
              <a:t>Create aliases for MGMT Connectivity (</a:t>
            </a:r>
            <a:r>
              <a:rPr lang="en-US" dirty="0" err="1" smtClean="0"/>
              <a:t>ssh</a:t>
            </a:r>
            <a:r>
              <a:rPr lang="en-US" dirty="0" smtClean="0"/>
              <a:t> xyz)</a:t>
            </a:r>
          </a:p>
          <a:p>
            <a:pPr lvl="1">
              <a:buFont typeface="Symbol" panose="05050102010706020507" pitchFamily="18" charset="2"/>
              <a:buChar char="Þ"/>
            </a:pPr>
            <a:r>
              <a:rPr lang="en-US" dirty="0" smtClean="0"/>
              <a:t>All manually maintained, never recent always out of date!</a:t>
            </a:r>
          </a:p>
          <a:p>
            <a:pPr>
              <a:buFont typeface="Symbol" panose="05050102010706020507" pitchFamily="18" charset="2"/>
              <a:buChar char="Þ"/>
            </a:pPr>
            <a:r>
              <a:rPr lang="en-US" dirty="0" smtClean="0"/>
              <a:t>We need something better!</a:t>
            </a:r>
          </a:p>
          <a:p>
            <a:pPr marL="0" indent="0">
              <a:buNone/>
            </a:pPr>
            <a:endParaRPr lang="de-DE" dirty="0" smtClean="0"/>
          </a:p>
        </p:txBody>
      </p:sp>
      <p:pic>
        <p:nvPicPr>
          <p:cNvPr id="4" name="Grafik 3"/>
          <p:cNvPicPr>
            <a:picLocks noChangeAspect="1"/>
          </p:cNvPicPr>
          <p:nvPr/>
        </p:nvPicPr>
        <p:blipFill>
          <a:blip r:embed="rId2"/>
          <a:stretch>
            <a:fillRect/>
          </a:stretch>
        </p:blipFill>
        <p:spPr>
          <a:xfrm>
            <a:off x="6525491" y="1257899"/>
            <a:ext cx="5498509" cy="1269863"/>
          </a:xfrm>
          <a:prstGeom prst="rect">
            <a:avLst/>
          </a:prstGeom>
        </p:spPr>
      </p:pic>
      <p:pic>
        <p:nvPicPr>
          <p:cNvPr id="7" name="Grafik 6"/>
          <p:cNvPicPr>
            <a:picLocks noChangeAspect="1"/>
          </p:cNvPicPr>
          <p:nvPr/>
        </p:nvPicPr>
        <p:blipFill>
          <a:blip r:embed="rId3"/>
          <a:stretch>
            <a:fillRect/>
          </a:stretch>
        </p:blipFill>
        <p:spPr>
          <a:xfrm>
            <a:off x="9274745" y="2951104"/>
            <a:ext cx="2352675" cy="3133725"/>
          </a:xfrm>
          <a:prstGeom prst="rect">
            <a:avLst/>
          </a:prstGeom>
        </p:spPr>
      </p:pic>
    </p:spTree>
    <p:extLst>
      <p:ext uri="{BB962C8B-B14F-4D97-AF65-F5344CB8AC3E}">
        <p14:creationId xmlns:p14="http://schemas.microsoft.com/office/powerpoint/2010/main" val="44997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Step1: Documentation System – Racktables </a:t>
            </a:r>
            <a:endParaRPr lang="en-US" dirty="0"/>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252000" y="1147762"/>
            <a:ext cx="9277350" cy="2809875"/>
          </a:xfrm>
          <a:prstGeom prst="rect">
            <a:avLst/>
          </a:prstGeom>
        </p:spPr>
      </p:pic>
      <p:pic>
        <p:nvPicPr>
          <p:cNvPr id="5" name="Grafik 4"/>
          <p:cNvPicPr>
            <a:picLocks noChangeAspect="1"/>
          </p:cNvPicPr>
          <p:nvPr/>
        </p:nvPicPr>
        <p:blipFill>
          <a:blip r:embed="rId3"/>
          <a:stretch>
            <a:fillRect/>
          </a:stretch>
        </p:blipFill>
        <p:spPr>
          <a:xfrm>
            <a:off x="7224712" y="3662362"/>
            <a:ext cx="4391025" cy="2333625"/>
          </a:xfrm>
          <a:prstGeom prst="rect">
            <a:avLst/>
          </a:prstGeom>
        </p:spPr>
      </p:pic>
      <p:pic>
        <p:nvPicPr>
          <p:cNvPr id="6" name="Grafik 5"/>
          <p:cNvPicPr>
            <a:picLocks noChangeAspect="1"/>
          </p:cNvPicPr>
          <p:nvPr/>
        </p:nvPicPr>
        <p:blipFill>
          <a:blip r:embed="rId4"/>
          <a:stretch>
            <a:fillRect/>
          </a:stretch>
        </p:blipFill>
        <p:spPr>
          <a:xfrm>
            <a:off x="1038225" y="3957637"/>
            <a:ext cx="4919662" cy="2501199"/>
          </a:xfrm>
          <a:prstGeom prst="rect">
            <a:avLst/>
          </a:prstGeom>
        </p:spPr>
      </p:pic>
    </p:spTree>
    <p:extLst>
      <p:ext uri="{BB962C8B-B14F-4D97-AF65-F5344CB8AC3E}">
        <p14:creationId xmlns:p14="http://schemas.microsoft.com/office/powerpoint/2010/main" val="19427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Problem solved?</a:t>
            </a:r>
            <a:endParaRPr lang="en-US" dirty="0"/>
          </a:p>
        </p:txBody>
      </p:sp>
      <p:sp>
        <p:nvSpPr>
          <p:cNvPr id="3" name="Inhaltsplatzhalter 2"/>
          <p:cNvSpPr>
            <a:spLocks noGrp="1"/>
          </p:cNvSpPr>
          <p:nvPr>
            <p:ph idx="1"/>
          </p:nvPr>
        </p:nvSpPr>
        <p:spPr/>
        <p:txBody>
          <a:bodyPr/>
          <a:lstStyle/>
          <a:p>
            <a:r>
              <a:rPr lang="en-US" dirty="0" smtClean="0"/>
              <a:t>Not yet! Scripts still maintained manually</a:t>
            </a:r>
          </a:p>
          <a:p>
            <a:r>
              <a:rPr lang="en-US" dirty="0" smtClean="0"/>
              <a:t>Sometimes you need external Motivation</a:t>
            </a:r>
          </a:p>
          <a:p>
            <a:r>
              <a:rPr lang="en-US" dirty="0" smtClean="0"/>
              <a:t>News came in around September 2015: We need to move the LAB in 2016!</a:t>
            </a:r>
          </a:p>
          <a:p>
            <a:r>
              <a:rPr lang="en-US" dirty="0" smtClean="0"/>
              <a:t>Lazy Admin incoming</a:t>
            </a:r>
          </a:p>
          <a:p>
            <a:r>
              <a:rPr lang="en-US" dirty="0" smtClean="0"/>
              <a:t>Nobody wants to reconfigure all of theses switches and terminal servers</a:t>
            </a:r>
          </a:p>
          <a:p>
            <a:r>
              <a:rPr lang="en-US" dirty="0" smtClean="0"/>
              <a:t>Automation to the rescue!</a:t>
            </a:r>
          </a:p>
          <a:p>
            <a:r>
              <a:rPr lang="en-US" dirty="0" smtClean="0"/>
              <a:t>We have a couple of month left, so lets go!</a:t>
            </a:r>
          </a:p>
          <a:p>
            <a:endParaRPr lang="de-DE" dirty="0" smtClean="0"/>
          </a:p>
          <a:p>
            <a:endParaRPr lang="de-DE" dirty="0" smtClean="0"/>
          </a:p>
          <a:p>
            <a:pPr marL="268287" lvl="1" indent="0">
              <a:buNone/>
            </a:pPr>
            <a:endParaRPr lang="de-DE" dirty="0" smtClean="0"/>
          </a:p>
          <a:p>
            <a:endParaRPr lang="de-DE" dirty="0"/>
          </a:p>
          <a:p>
            <a:endParaRPr lang="de-DE" dirty="0" smtClean="0"/>
          </a:p>
          <a:p>
            <a:pPr marL="0" indent="0">
              <a:buNone/>
            </a:pPr>
            <a:endParaRPr lang="de-DE" dirty="0" smtClean="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9870" y="1167236"/>
            <a:ext cx="3181004" cy="238575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8437" y="3727733"/>
            <a:ext cx="3793374" cy="2845031"/>
          </a:xfrm>
          <a:prstGeom prst="rect">
            <a:avLst/>
          </a:prstGeom>
        </p:spPr>
      </p:pic>
    </p:spTree>
    <p:extLst>
      <p:ext uri="{BB962C8B-B14F-4D97-AF65-F5344CB8AC3E}">
        <p14:creationId xmlns:p14="http://schemas.microsoft.com/office/powerpoint/2010/main" val="4651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Xantaro CI Colours">
      <a:dk1>
        <a:srgbClr val="000000"/>
      </a:dk1>
      <a:lt1>
        <a:srgbClr val="FFFFFF"/>
      </a:lt1>
      <a:dk2>
        <a:srgbClr val="000000"/>
      </a:dk2>
      <a:lt2>
        <a:srgbClr val="F2F2F2"/>
      </a:lt2>
      <a:accent1>
        <a:srgbClr val="54677B"/>
      </a:accent1>
      <a:accent2>
        <a:srgbClr val="616C5F"/>
      </a:accent2>
      <a:accent3>
        <a:srgbClr val="704E51"/>
      </a:accent3>
      <a:accent4>
        <a:srgbClr val="878787"/>
      </a:accent4>
      <a:accent5>
        <a:srgbClr val="585858"/>
      </a:accent5>
      <a:accent6>
        <a:srgbClr val="BE0F34"/>
      </a:accent6>
      <a:hlink>
        <a:srgbClr val="BE0F34"/>
      </a:hlink>
      <a:folHlink>
        <a:srgbClr val="BE0F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AECDA146-2AEE-41E5-ADC2-F29164DB8498}" vid="{0BB0ACF5-F7F3-4CC5-B5B5-B079617D0BA4}"/>
    </a:ext>
  </a:extLst>
</a:theme>
</file>

<file path=ppt/theme/theme2.xml><?xml version="1.0" encoding="utf-8"?>
<a:theme xmlns:a="http://schemas.openxmlformats.org/drawingml/2006/main" name="Office Theme">
  <a:themeElements>
    <a:clrScheme name="Xantaro Colours">
      <a:dk1>
        <a:srgbClr val="262626"/>
      </a:dk1>
      <a:lt1>
        <a:sysClr val="window" lastClr="FFFFFF"/>
      </a:lt1>
      <a:dk2>
        <a:srgbClr val="000000"/>
      </a:dk2>
      <a:lt2>
        <a:srgbClr val="F2F2F2"/>
      </a:lt2>
      <a:accent1>
        <a:srgbClr val="003366"/>
      </a:accent1>
      <a:accent2>
        <a:srgbClr val="A0B400"/>
      </a:accent2>
      <a:accent3>
        <a:srgbClr val="A9AAAB"/>
      </a:accent3>
      <a:accent4>
        <a:srgbClr val="DDDEDF"/>
      </a:accent4>
      <a:accent5>
        <a:srgbClr val="5F5F5F"/>
      </a:accent5>
      <a:accent6>
        <a:srgbClr val="C00000"/>
      </a:accent6>
      <a:hlink>
        <a:srgbClr val="C00000"/>
      </a:hlink>
      <a:folHlink>
        <a:srgbClr val="C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Xantaro Colours">
      <a:dk1>
        <a:srgbClr val="262626"/>
      </a:dk1>
      <a:lt1>
        <a:sysClr val="window" lastClr="FFFFFF"/>
      </a:lt1>
      <a:dk2>
        <a:srgbClr val="000000"/>
      </a:dk2>
      <a:lt2>
        <a:srgbClr val="F2F2F2"/>
      </a:lt2>
      <a:accent1>
        <a:srgbClr val="003366"/>
      </a:accent1>
      <a:accent2>
        <a:srgbClr val="A0B400"/>
      </a:accent2>
      <a:accent3>
        <a:srgbClr val="A9AAAB"/>
      </a:accent3>
      <a:accent4>
        <a:srgbClr val="DDDEDF"/>
      </a:accent4>
      <a:accent5>
        <a:srgbClr val="5F5F5F"/>
      </a:accent5>
      <a:accent6>
        <a:srgbClr val="C00000"/>
      </a:accent6>
      <a:hlink>
        <a:srgbClr val="C00000"/>
      </a:hlink>
      <a:folHlink>
        <a:srgbClr val="C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XAN_Presentation_16-9 format_vs2.0</Template>
  <TotalTime>0</TotalTime>
  <Words>1391</Words>
  <Application>Microsoft Macintosh PowerPoint</Application>
  <PresentationFormat>Widescreen</PresentationFormat>
  <Paragraphs>307</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Symbol</vt:lpstr>
      <vt:lpstr>Wingdings</vt:lpstr>
      <vt:lpstr>Office Theme</vt:lpstr>
      <vt:lpstr>Automation for Network Lab Enviroments</vt:lpstr>
      <vt:lpstr>Who Am I?</vt:lpstr>
      <vt:lpstr>OUR TECHNOLOGY SOLUTIONS – Covering All Network Layers</vt:lpstr>
      <vt:lpstr>Why do we have a XT3LAB?</vt:lpstr>
      <vt:lpstr>XT3LAB Facts</vt:lpstr>
      <vt:lpstr>XT3LAB Infrastructure</vt:lpstr>
      <vt:lpstr>The Past</vt:lpstr>
      <vt:lpstr>Step1: Documentation System – Racktables </vt:lpstr>
      <vt:lpstr>Problem solved?</vt:lpstr>
      <vt:lpstr>Step 2 – Automate Basic Tasks</vt:lpstr>
      <vt:lpstr>Step 2 – Automate Basic Tasks</vt:lpstr>
      <vt:lpstr>Step 2 – Booking Resources</vt:lpstr>
      <vt:lpstr>Step 2 – Booking Resources</vt:lpstr>
      <vt:lpstr>Step 3 – First Benefits of automation</vt:lpstr>
      <vt:lpstr>Step 4 – Monitoring the XT3LAB</vt:lpstr>
      <vt:lpstr>Step 4 – Monitoring the XT3LAB</vt:lpstr>
      <vt:lpstr>Step 4 – Monitoring the XT3LAB</vt:lpstr>
      <vt:lpstr>Step 4 – Monitoring the XT3LAB</vt:lpstr>
      <vt:lpstr>Step 5 – Miscellaneous</vt:lpstr>
      <vt:lpstr>Step 5 – Miscellaneous</vt:lpstr>
      <vt:lpstr>What about the Lab Move?</vt:lpstr>
      <vt:lpstr>The Future?</vt:lpstr>
      <vt:lpstr>Easteregg 1</vt:lpstr>
      <vt:lpstr>Easteregg 2</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Automation for Network Lab Enviroments</dc:title>
  <dc:creator>Tobias Heister</dc:creator>
  <cp:lastModifiedBy>microsoft@hackathon.de</cp:lastModifiedBy>
  <cp:revision>30</cp:revision>
  <dcterms:created xsi:type="dcterms:W3CDTF">2017-11-20T09:52:14Z</dcterms:created>
  <dcterms:modified xsi:type="dcterms:W3CDTF">2017-12-11T22:13:00Z</dcterms:modified>
</cp:coreProperties>
</file>