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20"/>
  </p:notesMasterIdLst>
  <p:sldIdLst>
    <p:sldId id="256" r:id="rId2"/>
    <p:sldId id="319" r:id="rId3"/>
    <p:sldId id="320" r:id="rId4"/>
    <p:sldId id="321" r:id="rId5"/>
    <p:sldId id="299" r:id="rId6"/>
    <p:sldId id="322" r:id="rId7"/>
    <p:sldId id="310" r:id="rId8"/>
    <p:sldId id="323" r:id="rId9"/>
    <p:sldId id="309" r:id="rId10"/>
    <p:sldId id="324" r:id="rId11"/>
    <p:sldId id="302" r:id="rId12"/>
    <p:sldId id="303" r:id="rId13"/>
    <p:sldId id="326" r:id="rId14"/>
    <p:sldId id="327" r:id="rId15"/>
    <p:sldId id="304" r:id="rId16"/>
    <p:sldId id="305" r:id="rId17"/>
    <p:sldId id="325" r:id="rId18"/>
    <p:sldId id="263" r:id="rId19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4E1F"/>
    <a:srgbClr val="3C3637"/>
    <a:srgbClr val="007A9D"/>
    <a:srgbClr val="821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64" autoAdjust="0"/>
    <p:restoredTop sz="93817" autoAdjust="0"/>
  </p:normalViewPr>
  <p:slideViewPr>
    <p:cSldViewPr showGuides="1">
      <p:cViewPr varScale="1">
        <p:scale>
          <a:sx n="171" d="100"/>
          <a:sy n="171" d="100"/>
        </p:scale>
        <p:origin x="280" y="168"/>
      </p:cViewPr>
      <p:guideLst>
        <p:guide orient="horz" pos="31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B7150-47E6-412C-9224-B7DB14BFB53F}" type="datetimeFigureOut">
              <a:rPr lang="de-DE" smtClean="0"/>
              <a:t>12.11.19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ABF24-B3FE-4327-AD74-002E73E8F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23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ABF24-B3FE-4327-AD74-002E73E8FA3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200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ABF24-B3FE-4327-AD74-002E73E8FA3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797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ABF24-B3FE-4327-AD74-002E73E8FA3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32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ABF24-B3FE-4327-AD74-002E73E8FA3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01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ABF24-B3FE-4327-AD74-002E73E8FA3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06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ABF24-B3FE-4327-AD74-002E73E8FA3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866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ABF24-B3FE-4327-AD74-002E73E8FA3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52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2463738"/>
            <a:ext cx="8496944" cy="756084"/>
          </a:xfrm>
        </p:spPr>
        <p:txBody>
          <a:bodyPr anchor="t"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 DURCH KLICK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2308" y="3219822"/>
            <a:ext cx="8499384" cy="1296144"/>
          </a:xfrm>
        </p:spPr>
        <p:txBody>
          <a:bodyPr>
            <a:normAutofit/>
          </a:bodyPr>
          <a:lstStyle>
            <a:lvl1pPr marL="0" indent="0" algn="l">
              <a:buNone/>
              <a:defRPr lang="de-DE" sz="2400" baseline="0" smtClean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Autor – Funktion Veranstaltung – Ort, Datum</a:t>
            </a:r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92320" y="4767263"/>
            <a:ext cx="5760000" cy="2738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99" y="411510"/>
            <a:ext cx="2997130" cy="15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35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0"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94C0E4B5-12F2-40F0-AA94-E793A230E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73227"/>
            <a:ext cx="723763" cy="367880"/>
          </a:xfrm>
          <a:prstGeom prst="rect">
            <a:avLst/>
          </a:prstGeom>
          <a:ln>
            <a:noFill/>
          </a:ln>
        </p:spPr>
      </p:pic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5116E1B3-3936-4DE7-88ED-83C7B594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0" y="4766400"/>
            <a:ext cx="5760000" cy="2738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226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400">
                <a:latin typeface="+mn-lt"/>
              </a:defRPr>
            </a:lvl1pPr>
            <a:lvl2pPr>
              <a:defRPr sz="22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704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191072" cy="4388644"/>
          </a:xfrm>
        </p:spPr>
        <p:txBody>
          <a:bodyPr vert="eaVert"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528" y="205979"/>
            <a:ext cx="6153472" cy="4388644"/>
          </a:xfrm>
        </p:spPr>
        <p:txBody>
          <a:bodyPr vert="eaVert"/>
          <a:lstStyle>
            <a:lvl1pPr>
              <a:defRPr sz="2400">
                <a:latin typeface="+mn-lt"/>
              </a:defRPr>
            </a:lvl1pPr>
            <a:lvl2pPr>
              <a:defRPr sz="22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47F88137-5E55-4D5A-9E59-F579C46B3E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73227"/>
            <a:ext cx="723763" cy="367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54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65113" indent="-265113">
              <a:buFont typeface="Symbol" panose="05050102010706020507" pitchFamily="18" charset="2"/>
              <a:buChar char="·"/>
              <a:defRPr sz="2400">
                <a:latin typeface="+mn-lt"/>
              </a:defRPr>
            </a:lvl1pPr>
            <a:lvl2pPr marL="742950" indent="-285750">
              <a:buFont typeface="Symbol" panose="05050102010706020507" pitchFamily="18" charset="2"/>
              <a:buChar char="·"/>
              <a:defRPr sz="2200">
                <a:latin typeface="+mn-lt"/>
              </a:defRPr>
            </a:lvl2pPr>
            <a:lvl3pPr marL="1143000" indent="-228600">
              <a:buFont typeface="Symbol" panose="05050102010706020507" pitchFamily="18" charset="2"/>
              <a:buChar char="·"/>
              <a:defRPr sz="2000">
                <a:latin typeface="+mn-lt"/>
              </a:defRPr>
            </a:lvl3pPr>
            <a:lvl4pPr marL="1600200" indent="-228600">
              <a:buFont typeface="Symbol" panose="05050102010706020507" pitchFamily="18" charset="2"/>
              <a:buChar char="·"/>
              <a:defRPr sz="1800">
                <a:latin typeface="+mn-lt"/>
              </a:defRPr>
            </a:lvl4pPr>
            <a:lvl5pPr marL="2057400" indent="-228600">
              <a:buFont typeface="Symbol" panose="05050102010706020507" pitchFamily="18" charset="2"/>
              <a:buChar char="·"/>
              <a:defRPr sz="1600">
                <a:latin typeface="+mn-lt"/>
              </a:defRPr>
            </a:lvl5pPr>
          </a:lstStyle>
          <a:p>
            <a:pPr lvl="0"/>
            <a:r>
              <a:rPr lang="de-DE" dirty="0"/>
              <a:t>Mastertextformatbearbeiten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 DURCH KLICK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07704" y="4767263"/>
            <a:ext cx="5328592" cy="273844"/>
          </a:xfrm>
        </p:spPr>
        <p:txBody>
          <a:bodyPr/>
          <a:lstStyle/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96000" y="4767263"/>
            <a:ext cx="1080000" cy="273844"/>
          </a:xfrm>
        </p:spPr>
        <p:txBody>
          <a:bodyPr/>
          <a:lstStyle/>
          <a:p>
            <a:fld id="{9EAF5AC2-240A-4A4A-8615-CB06D61EC753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710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4000" y="915566"/>
            <a:ext cx="8496472" cy="3456384"/>
          </a:xfrm>
        </p:spPr>
        <p:txBody>
          <a:bodyPr/>
          <a:lstStyle>
            <a:lvl1pPr marL="265113" indent="-265113">
              <a:buFont typeface="+mj-lt"/>
              <a:buAutoNum type="arabicPeriod"/>
              <a:defRPr sz="2400">
                <a:latin typeface="+mn-lt"/>
              </a:defRPr>
            </a:lvl1pPr>
            <a:lvl2pPr marL="712788" indent="-255588">
              <a:buFont typeface="+mj-lt"/>
              <a:buAutoNum type="arabicPeriod"/>
              <a:defRPr sz="2200">
                <a:latin typeface="+mn-lt"/>
              </a:defRPr>
            </a:lvl2pPr>
            <a:lvl3pPr marL="1162050" indent="-247650">
              <a:buFont typeface="+mj-lt"/>
              <a:buAutoNum type="arabicPeriod"/>
              <a:defRPr sz="2000">
                <a:latin typeface="+mn-lt"/>
              </a:defRPr>
            </a:lvl3pPr>
            <a:lvl4pPr marL="1619250" indent="-247650">
              <a:buFont typeface="+mj-lt"/>
              <a:buAutoNum type="arabicPeriod"/>
              <a:defRPr sz="1800">
                <a:latin typeface="+mn-lt"/>
              </a:defRPr>
            </a:lvl4pPr>
            <a:lvl5pPr marL="2066925" indent="-238125">
              <a:buFont typeface="+mj-lt"/>
              <a:buAutoNum type="arabicPeriod"/>
              <a:defRPr sz="1600"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 DURCH KLICK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92320" y="4767263"/>
            <a:ext cx="5760000" cy="2738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609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2962" y="987574"/>
            <a:ext cx="4038600" cy="3394472"/>
          </a:xfrm>
        </p:spPr>
        <p:txBody>
          <a:bodyPr/>
          <a:lstStyle>
            <a:lvl1pPr>
              <a:defRPr sz="22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TITELMASTER DURCH KLICK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1400" y="987574"/>
            <a:ext cx="4038600" cy="3394472"/>
          </a:xfrm>
        </p:spPr>
        <p:txBody>
          <a:bodyPr/>
          <a:lstStyle>
            <a:lvl1pPr marL="265113" indent="-265113">
              <a:buFont typeface="+mj-lt"/>
              <a:buAutoNum type="arabicPeriod"/>
              <a:defRPr sz="2200">
                <a:latin typeface="+mn-lt"/>
              </a:defRPr>
            </a:lvl1pPr>
            <a:lvl2pPr marL="712788" indent="-255588">
              <a:buFont typeface="+mj-lt"/>
              <a:buAutoNum type="arabicPeriod"/>
              <a:defRPr sz="2000">
                <a:latin typeface="+mn-lt"/>
              </a:defRPr>
            </a:lvl2pPr>
            <a:lvl3pPr marL="1162050" indent="-247650">
              <a:buFont typeface="+mj-lt"/>
              <a:buAutoNum type="arabicPeriod"/>
              <a:defRPr sz="1800">
                <a:latin typeface="+mn-lt"/>
              </a:defRPr>
            </a:lvl3pPr>
            <a:lvl4pPr marL="1619250" indent="-247650">
              <a:buFont typeface="+mj-lt"/>
              <a:buAutoNum type="arabicPeriod"/>
              <a:defRPr sz="1600">
                <a:latin typeface="+mn-lt"/>
              </a:defRPr>
            </a:lvl4pPr>
            <a:lvl5pPr marL="2066925" indent="-238125">
              <a:buFont typeface="+mj-lt"/>
              <a:buAutoNum type="arabicPeriod"/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352262" y="4767263"/>
            <a:ext cx="4464496" cy="273844"/>
          </a:xfr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606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15788" y="1480492"/>
            <a:ext cx="4040188" cy="2963466"/>
          </a:xfrm>
        </p:spPr>
        <p:txBody>
          <a:bodyPr/>
          <a:lstStyle>
            <a:lvl1pPr marL="182563" indent="-182563">
              <a:defRPr sz="2200">
                <a:latin typeface="+mn-lt"/>
              </a:defRPr>
            </a:lvl1pPr>
            <a:lvl2pPr marL="712788" indent="-255588"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TITELMASTER DURCH KLICK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528" y="1016930"/>
            <a:ext cx="4040188" cy="479822"/>
          </a:xfrm>
        </p:spPr>
        <p:txBody>
          <a:bodyPr anchor="t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78698" y="1000671"/>
            <a:ext cx="4041775" cy="479822"/>
          </a:xfrm>
        </p:spPr>
        <p:txBody>
          <a:bodyPr anchor="t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78698" y="1480492"/>
            <a:ext cx="4041775" cy="2963466"/>
          </a:xfrm>
        </p:spPr>
        <p:txBody>
          <a:bodyPr/>
          <a:lstStyle>
            <a:lvl1pPr marL="265113" indent="-265113">
              <a:buFont typeface="+mj-lt"/>
              <a:buAutoNum type="arabicPeriod"/>
              <a:defRPr sz="2200">
                <a:latin typeface="+mn-lt"/>
              </a:defRPr>
            </a:lvl1pPr>
            <a:lvl2pPr marL="712788" indent="-255588">
              <a:buFont typeface="+mj-lt"/>
              <a:buAutoNum type="arabicPeriod"/>
              <a:defRPr sz="2000">
                <a:latin typeface="+mn-lt"/>
              </a:defRPr>
            </a:lvl2pPr>
            <a:lvl3pPr marL="1162050" indent="-247650">
              <a:buFont typeface="+mj-lt"/>
              <a:buAutoNum type="arabicPeriod"/>
              <a:defRPr sz="1800">
                <a:latin typeface="+mn-lt"/>
              </a:defRPr>
            </a:lvl3pPr>
            <a:lvl4pPr marL="1619250" indent="-247650">
              <a:buFont typeface="+mj-lt"/>
              <a:buAutoNum type="arabicPeriod"/>
              <a:defRPr sz="1600">
                <a:latin typeface="+mn-lt"/>
              </a:defRPr>
            </a:lvl4pPr>
            <a:lvl5pPr marL="2066925" indent="-238125">
              <a:buFont typeface="+mj-lt"/>
              <a:buAutoNum type="arabicPeriod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692320" y="4767263"/>
            <a:ext cx="5760000" cy="2738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051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77A7B5FE-33D7-4E9D-8339-4F085EA76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73227"/>
            <a:ext cx="723763" cy="367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12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D3AF758E-075D-4A02-8156-8696518E0A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73227"/>
            <a:ext cx="723763" cy="367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20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Ellipse 4"/>
          <p:cNvSpPr/>
          <p:nvPr/>
        </p:nvSpPr>
        <p:spPr>
          <a:xfrm>
            <a:off x="683568" y="951570"/>
            <a:ext cx="1980000" cy="1980000"/>
          </a:xfrm>
          <a:prstGeom prst="ellipse">
            <a:avLst/>
          </a:prstGeom>
          <a:solidFill>
            <a:srgbClr val="D94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563888" y="2679762"/>
            <a:ext cx="1980000" cy="1980000"/>
          </a:xfrm>
          <a:prstGeom prst="ellipse">
            <a:avLst/>
          </a:prstGeom>
          <a:solidFill>
            <a:srgbClr val="007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latin typeface="+mn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796136" y="1113588"/>
            <a:ext cx="1980000" cy="1980000"/>
          </a:xfrm>
          <a:prstGeom prst="ellipse">
            <a:avLst/>
          </a:prstGeom>
          <a:solidFill>
            <a:srgbClr val="82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latin typeface="+mn-lt"/>
            </a:endParaRPr>
          </a:p>
        </p:txBody>
      </p:sp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BF3A6E8C-7051-4653-B99F-B7BA4F7ED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73227"/>
            <a:ext cx="723763" cy="367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37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04787"/>
            <a:ext cx="3168352" cy="871538"/>
          </a:xfrm>
        </p:spPr>
        <p:txBody>
          <a:bodyPr anchor="t"/>
          <a:lstStyle>
            <a:lvl1pPr algn="l">
              <a:defRPr sz="2000" b="0"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08722" y="204788"/>
            <a:ext cx="5111750" cy="4389835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2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23528" y="1076326"/>
            <a:ext cx="3168352" cy="3518297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76D93861-6EFD-4B92-B37C-C0E39606B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73227"/>
            <a:ext cx="723763" cy="367880"/>
          </a:xfrm>
          <a:prstGeom prst="rect">
            <a:avLst/>
          </a:prstGeom>
          <a:ln>
            <a:noFill/>
          </a:ln>
        </p:spPr>
      </p:pic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2429F669-1B4D-4124-922A-542EA8D7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0" y="4766400"/>
            <a:ext cx="5760000" cy="2738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925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528" y="189000"/>
            <a:ext cx="8496944" cy="6915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TITELMASTER DURCH KLICK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92320" y="4767263"/>
            <a:ext cx="576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3C3637"/>
                </a:solidFill>
                <a:latin typeface="+mn-lt"/>
              </a:defRPr>
            </a:lvl1pPr>
          </a:lstStyle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0000" y="4767263"/>
            <a:ext cx="90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3C3637"/>
                </a:solidFill>
                <a:latin typeface="+mn-lt"/>
              </a:defRPr>
            </a:lvl1pPr>
          </a:lstStyle>
          <a:p>
            <a:fld id="{9EAF5AC2-240A-4A4A-8615-CB06D61EC75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Inhaltsplatzhalter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73227"/>
            <a:ext cx="723763" cy="367880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4D9358F-CF5F-4286-AFDF-70B3C195145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45000"/>
            <a:ext cx="8493698" cy="3642973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4000" y="945001"/>
            <a:ext cx="849647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536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baseline="0">
          <a:solidFill>
            <a:srgbClr val="007A9D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spcBef>
          <a:spcPct val="20000"/>
        </a:spcBef>
        <a:buClr>
          <a:srgbClr val="D94E1F"/>
        </a:buClr>
        <a:buFont typeface="Symbol" panose="05050102010706020507" pitchFamily="18" charset="2"/>
        <a:buChar char="·"/>
        <a:defRPr sz="2800" kern="1200">
          <a:solidFill>
            <a:srgbClr val="3C3637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D94E1F"/>
        </a:buClr>
        <a:buFont typeface="Symbol" panose="05050102010706020507" pitchFamily="18" charset="2"/>
        <a:buChar char="·"/>
        <a:defRPr sz="2600" kern="1200">
          <a:solidFill>
            <a:srgbClr val="3C363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D94E1F"/>
        </a:buClr>
        <a:buFont typeface="Symbol" panose="05050102010706020507" pitchFamily="18" charset="2"/>
        <a:buChar char="·"/>
        <a:defRPr sz="2400" kern="1200">
          <a:solidFill>
            <a:srgbClr val="3C363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D94E1F"/>
        </a:buClr>
        <a:buFont typeface="Symbol" panose="05050102010706020507" pitchFamily="18" charset="2"/>
        <a:buChar char="·"/>
        <a:defRPr sz="2000" kern="1200">
          <a:solidFill>
            <a:srgbClr val="3C363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D94E1F"/>
        </a:buClr>
        <a:buFont typeface="Symbol" panose="05050102010706020507" pitchFamily="18" charset="2"/>
        <a:buChar char="·"/>
        <a:defRPr sz="1800" kern="1200">
          <a:solidFill>
            <a:srgbClr val="3C363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 Wider </a:t>
            </a:r>
            <a:r>
              <a:rPr lang="de-DE" dirty="0" err="1"/>
              <a:t>Shade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Doh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2308" y="3939902"/>
            <a:ext cx="8499384" cy="576064"/>
          </a:xfrm>
        </p:spPr>
        <p:txBody>
          <a:bodyPr/>
          <a:lstStyle/>
          <a:p>
            <a:r>
              <a:rPr lang="de-DE" dirty="0">
                <a:solidFill>
                  <a:srgbClr val="3C3637"/>
                </a:solidFill>
              </a:rPr>
              <a:t>Peter Koch, DENIC eG		DENOG11	Hamburg, 2019-11-12</a:t>
            </a:r>
          </a:p>
        </p:txBody>
      </p:sp>
    </p:spTree>
    <p:extLst>
      <p:ext uri="{BB962C8B-B14F-4D97-AF65-F5344CB8AC3E}">
        <p14:creationId xmlns:p14="http://schemas.microsoft.com/office/powerpoint/2010/main" val="29062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E234-E4CA-D845-AF6A-D256944F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DNS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path</a:t>
            </a:r>
            <a:r>
              <a:rPr lang="de-DE" dirty="0"/>
              <a:t> -- “DNS </a:t>
            </a:r>
            <a:r>
              <a:rPr lang="de-DE" dirty="0" err="1"/>
              <a:t>over</a:t>
            </a:r>
            <a:r>
              <a:rPr lang="de-DE" dirty="0"/>
              <a:t> http“ (DOH)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B7254-FA67-EA42-A2C8-A54E57645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BCECD-C2B0-CD4D-8070-BFC0F5C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t>10</a:t>
            </a:fld>
            <a:endParaRPr lang="de-DE" dirty="0"/>
          </a:p>
        </p:txBody>
      </p:sp>
      <p:pic>
        <p:nvPicPr>
          <p:cNvPr id="2051" name="Picture 3" descr="page3image17836816">
            <a:extLst>
              <a:ext uri="{FF2B5EF4-FFF2-40B4-BE49-F238E27FC236}">
                <a16:creationId xmlns:a16="http://schemas.microsoft.com/office/drawing/2014/main" id="{780EE676-7192-C545-A661-C97165EE35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113830"/>
            <a:ext cx="429577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B3DF6-C490-0C4A-BFF6-61468D923C84}"/>
              </a:ext>
            </a:extLst>
          </p:cNvPr>
          <p:cNvSpPr txBox="1"/>
          <p:nvPr/>
        </p:nvSpPr>
        <p:spPr>
          <a:xfrm>
            <a:off x="4194372" y="4346891"/>
            <a:ext cx="805029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" b="1" dirty="0"/>
              <a:t>CENTR </a:t>
            </a:r>
            <a:r>
              <a:rPr lang="de-DE" sz="300" b="1" dirty="0" err="1"/>
              <a:t>Issue</a:t>
            </a:r>
            <a:r>
              <a:rPr lang="de-DE" sz="300" b="1" dirty="0"/>
              <a:t> Paper on DNS </a:t>
            </a:r>
            <a:r>
              <a:rPr lang="de-DE" sz="300" b="1" dirty="0" err="1"/>
              <a:t>over</a:t>
            </a:r>
            <a:r>
              <a:rPr lang="de-DE" sz="300" b="1" dirty="0"/>
              <a:t> HTTPs </a:t>
            </a:r>
            <a:endParaRPr lang="de-DE" sz="300" dirty="0"/>
          </a:p>
        </p:txBody>
      </p:sp>
    </p:spTree>
    <p:extLst>
      <p:ext uri="{BB962C8B-B14F-4D97-AF65-F5344CB8AC3E}">
        <p14:creationId xmlns:p14="http://schemas.microsoft.com/office/powerpoint/2010/main" val="141683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Policy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–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bigger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>
              <a:cs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t>11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67662" y="1005576"/>
            <a:ext cx="8208676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8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1pPr>
            <a:lvl2pPr marL="5397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6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2pPr>
            <a:lvl3pPr marL="803275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4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3pPr>
            <a:lvl4pPr marL="10731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0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4pPr>
            <a:lvl5pPr marL="1344613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7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DoH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does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not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prescribe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a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certain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Deployment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model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… but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can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observe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development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towards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concentration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/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consolidation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DNS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name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resolution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used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highly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decentralized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DNS </a:t>
            </a:r>
            <a:r>
              <a:rPr lang="de-DE" sz="2000" dirty="0" err="1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name</a:t>
            </a:r>
            <a:r>
              <a:rPr lang="de-DE" sz="2000" dirty="0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resolution</a:t>
            </a:r>
            <a:r>
              <a:rPr lang="de-DE" sz="2000" dirty="0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i="1" dirty="0" err="1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as</a:t>
            </a:r>
            <a:r>
              <a:rPr lang="de-DE" sz="2000" i="1" dirty="0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 a </a:t>
            </a:r>
            <a:r>
              <a:rPr lang="de-DE" sz="2000" i="1" dirty="0" err="1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service</a:t>
            </a:r>
            <a:r>
              <a:rPr lang="de-DE" sz="2000" i="1" dirty="0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appeared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prior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DoH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/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quads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: 1.1.1.1, 8.8.8.8, 9.9.9.9, …</a:t>
            </a:r>
          </a:p>
          <a:p>
            <a:r>
              <a:rPr lang="de-DE" sz="200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This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plus </a:t>
            </a:r>
            <a:r>
              <a:rPr lang="de-DE" sz="2000" dirty="0" err="1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choice</a:t>
            </a:r>
            <a:r>
              <a:rPr lang="de-DE" sz="2000" dirty="0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of</a:t>
            </a:r>
            <a:r>
              <a:rPr lang="de-DE" sz="2000" dirty="0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resolution</a:t>
            </a:r>
            <a:r>
              <a:rPr lang="de-DE" sz="2000" dirty="0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path</a:t>
            </a:r>
            <a:r>
              <a:rPr lang="de-DE" sz="2000" dirty="0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 per </a:t>
            </a:r>
            <a:r>
              <a:rPr lang="de-DE" sz="2000" dirty="0" err="1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application</a:t>
            </a:r>
            <a:r>
              <a:rPr lang="de-DE" sz="2000" dirty="0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rather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than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per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system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/ISP/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enterprise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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increased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concentration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increasingly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large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)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resolvers</a:t>
            </a:r>
            <a:endParaRPr lang="de-DE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1200" dirty="0"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669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Policy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– </a:t>
            </a:r>
            <a:r>
              <a:rPr lang="de-DE" dirty="0" err="1"/>
              <a:t>Resolver</a:t>
            </a:r>
            <a:r>
              <a:rPr lang="de-DE" dirty="0"/>
              <a:t> </a:t>
            </a:r>
            <a:r>
              <a:rPr lang="de-DE" dirty="0" err="1"/>
              <a:t>privacy</a:t>
            </a:r>
            <a:endParaRPr lang="de-DE" dirty="0">
              <a:cs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t>12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99048" y="1096609"/>
            <a:ext cx="8145905" cy="341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8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1pPr>
            <a:lvl2pPr marL="5397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6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2pPr>
            <a:lvl3pPr marL="803275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4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3pPr>
            <a:lvl4pPr marL="10731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0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4pPr>
            <a:lvl5pPr marL="1344613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7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DoH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/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DoT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and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others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provide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privacy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well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</a:t>
            </a:r>
            <a:r>
              <a:rPr lang="de-DE" sz="200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confidentiality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) on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wire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DNS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Resolvers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still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see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users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‘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requests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/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at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varying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levels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of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detail</a:t>
            </a:r>
            <a:endParaRPr lang="de-DE" sz="165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/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might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or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might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not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be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able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„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identify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“ individual</a:t>
            </a: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Important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: DNS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Resolver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Policy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what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happens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user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data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?)</a:t>
            </a: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Trusted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Recursive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Resolver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(TRR)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program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(Mozilla)</a:t>
            </a:r>
          </a:p>
          <a:p>
            <a:pPr lvl="1"/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browser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vendor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as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policy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gatekeeper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</a:p>
          <a:p>
            <a:pPr lvl="1"/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not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unlike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CA/Browser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forum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...</a:t>
            </a: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Who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determine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which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policies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are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acceptable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  <a:endParaRPr lang="de-DE" sz="22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endParaRPr lang="de-DE" sz="18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90027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Policy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: </a:t>
            </a:r>
            <a:r>
              <a:rPr lang="de-DE" dirty="0" err="1"/>
              <a:t>blocking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PRIVACY</a:t>
            </a:r>
            <a:endParaRPr lang="de-DE" dirty="0">
              <a:cs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t>13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99048" y="987574"/>
            <a:ext cx="8145905" cy="341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8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1pPr>
            <a:lvl2pPr marL="5397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6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2pPr>
            <a:lvl3pPr marL="803275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4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3pPr>
            <a:lvl4pPr marL="10731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0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4pPr>
            <a:lvl5pPr marL="1344613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Mandated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DNS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Filtering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(not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nec‘y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with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user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consent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Increasing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list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of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illegal/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harmful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/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unwanted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content</a:t>
            </a:r>
            <a:endParaRPr lang="de-DE" sz="18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Opt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-In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Filtering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user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consent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Mostly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: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malware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ads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…</a:t>
            </a: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Something in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between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/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„parental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controls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“ (also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applicable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enterprises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)</a:t>
            </a:r>
          </a:p>
          <a:p>
            <a:pPr lvl="1"/>
            <a:endParaRPr lang="de-DE" sz="18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NXDOMAIN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rewriting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165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83897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Policy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– Content </a:t>
            </a:r>
            <a:r>
              <a:rPr lang="de-DE" dirty="0" err="1"/>
              <a:t>Delivery</a:t>
            </a:r>
            <a:r>
              <a:rPr lang="de-DE" dirty="0"/>
              <a:t> Networks</a:t>
            </a:r>
            <a:endParaRPr lang="de-DE" dirty="0">
              <a:cs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t>14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99048" y="1096609"/>
            <a:ext cx="8145905" cy="341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8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1pPr>
            <a:lvl2pPr marL="5397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6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2pPr>
            <a:lvl3pPr marL="803275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4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3pPr>
            <a:lvl4pPr marL="10731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0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4pPr>
            <a:lvl5pPr marL="1344613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some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scenarios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depend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on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optimizing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network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traffic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giving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different DNS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response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based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on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knowledge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users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„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location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“</a:t>
            </a:r>
          </a:p>
          <a:p>
            <a:pPr lvl="1"/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Not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really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what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„DNS 101“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says</a:t>
            </a:r>
            <a:endParaRPr lang="de-DE" sz="165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Proximity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no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longer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a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sufficient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measure</a:t>
            </a:r>
            <a:endParaRPr lang="de-DE" sz="185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This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brought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us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EDNS </a:t>
            </a:r>
            <a:r>
              <a:rPr lang="de-DE" sz="185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client</a:t>
            </a:r>
            <a:r>
              <a:rPr lang="de-DE" sz="185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subnet</a:t>
            </a:r>
            <a:endParaRPr lang="de-DE" sz="1850" i="1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Compare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that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information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available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a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DoH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resolver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84596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Policy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– MORE DOH </a:t>
            </a:r>
            <a:r>
              <a:rPr lang="de-DE" dirty="0" err="1"/>
              <a:t>resolvers</a:t>
            </a:r>
            <a:r>
              <a:rPr lang="de-DE" dirty="0"/>
              <a:t>?</a:t>
            </a:r>
            <a:endParaRPr lang="de-DE" dirty="0">
              <a:cs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t>15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94547" y="1059582"/>
            <a:ext cx="8154906" cy="341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8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1pPr>
            <a:lvl2pPr marL="5397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6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2pPr>
            <a:lvl3pPr marL="803275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4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3pPr>
            <a:lvl4pPr marL="10731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0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4pPr>
            <a:lvl5pPr marL="1344613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7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How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avoid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an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oligopoly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User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choice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really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How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select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„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DoH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Resolvers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“?</a:t>
            </a:r>
          </a:p>
          <a:p>
            <a:pPr lvl="1"/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Config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option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might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run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against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initial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goal</a:t>
            </a:r>
            <a:endParaRPr lang="de-DE" sz="18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Regulatory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targets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might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become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available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even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more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easily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80514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Policy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–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namespace</a:t>
            </a:r>
            <a:endParaRPr lang="de-DE" dirty="0">
              <a:cs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t>16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99048" y="987574"/>
            <a:ext cx="8145905" cy="341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8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1pPr>
            <a:lvl2pPr marL="5397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6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2pPr>
            <a:lvl3pPr marL="803275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4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3pPr>
            <a:lvl4pPr marL="10731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0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4pPr>
            <a:lvl5pPr marL="1344613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7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Assume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a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group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cooperating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)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DoH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Resolvers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Further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assume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a dominant Internet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service</a:t>
            </a:r>
            <a:endParaRPr lang="de-DE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/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A.k.a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de-DE" sz="180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Web,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as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seen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by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web </a:t>
            </a:r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browsers</a:t>
            </a:r>
            <a:endParaRPr lang="de-DE" sz="18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…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interest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in additional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name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resolution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paths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</a:p>
          <a:p>
            <a:pPr lvl="1"/>
            <a:r>
              <a:rPr lang="de-DE" sz="18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say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</a:t>
            </a:r>
            <a:r>
              <a:rPr lang="de-DE" sz="1800" dirty="0">
                <a:solidFill>
                  <a:schemeClr val="tx1"/>
                </a:solidFill>
                <a:latin typeface="Courier" pitchFamily="2" charset="0"/>
                <a:sym typeface="Wingdings" panose="05000000000000000000" pitchFamily="2" charset="2"/>
              </a:rPr>
              <a:t>.</a:t>
            </a:r>
            <a:r>
              <a:rPr lang="de-DE" sz="1800" dirty="0" err="1">
                <a:solidFill>
                  <a:schemeClr val="tx1"/>
                </a:solidFill>
                <a:latin typeface="Courier" pitchFamily="2" charset="0"/>
                <a:sym typeface="Wingdings" panose="05000000000000000000" pitchFamily="2" charset="2"/>
              </a:rPr>
              <a:t>onion</a:t>
            </a:r>
            <a:r>
              <a:rPr lang="de-DE" sz="18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</a:p>
          <a:p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Who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would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in a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position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practically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open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new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paths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What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would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that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mean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for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ICANN‘s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role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w.r.t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.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DNS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root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zone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936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Policy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– </a:t>
            </a:r>
            <a:r>
              <a:rPr lang="de-DE" dirty="0" err="1"/>
              <a:t>What‘s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?</a:t>
            </a:r>
            <a:endParaRPr lang="de-DE" dirty="0">
              <a:cs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t>17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99048" y="987574"/>
            <a:ext cx="8145905" cy="341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8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1pPr>
            <a:lvl2pPr marL="5397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6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2pPr>
            <a:lvl3pPr marL="803275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4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3pPr>
            <a:lvl4pPr marL="107315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sz="2000"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4pPr>
            <a:lvl5pPr marL="1344613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94E1F"/>
              </a:buClr>
              <a:buFont typeface="Symbol" pitchFamily="18" charset="2"/>
              <a:buChar char="·"/>
              <a:defRPr kern="1200">
                <a:solidFill>
                  <a:schemeClr val="bg1"/>
                </a:solidFill>
                <a:latin typeface="Proxima Nov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Everybody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talk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everybody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</a:p>
          <a:p>
            <a:pPr lvl="1"/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Compare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this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evolution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seen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in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email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world</a:t>
            </a:r>
            <a:endParaRPr lang="de-DE" sz="165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/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Prearrangements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between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auth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and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few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)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recursives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</a:p>
          <a:p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Performance?</a:t>
            </a:r>
          </a:p>
          <a:p>
            <a:pPr lvl="1"/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Of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protocol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(UDP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vs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TCP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vs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TLS/https)</a:t>
            </a:r>
          </a:p>
          <a:p>
            <a:pPr lvl="1"/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Of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deployment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higher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distance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-&gt;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latency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)</a:t>
            </a:r>
          </a:p>
          <a:p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DoH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/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DoT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and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DNSSEC </a:t>
            </a:r>
            <a:r>
              <a:rPr lang="de-DE" sz="18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are</a:t>
            </a:r>
            <a:r>
              <a:rPr lang="de-DE" sz="18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orthogonal</a:t>
            </a:r>
          </a:p>
          <a:p>
            <a:pPr lvl="1"/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hop-by-hop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vs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end-2-end</a:t>
            </a:r>
          </a:p>
          <a:p>
            <a:pPr lvl="1"/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DNSSEC </a:t>
            </a:r>
            <a:r>
              <a:rPr lang="de-DE" sz="165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too</a:t>
            </a:r>
            <a:r>
              <a:rPr lang="de-DE" sz="165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complicated</a:t>
            </a:r>
            <a:r>
              <a:rPr lang="de-DE" sz="165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for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marginal </a:t>
            </a:r>
            <a:r>
              <a:rPr lang="de-DE" sz="1650" dirty="0">
                <a:solidFill>
                  <a:srgbClr val="D94E1F"/>
                </a:solidFill>
                <a:latin typeface="+mn-lt"/>
                <a:sym typeface="Wingdings" panose="05000000000000000000" pitchFamily="2" charset="2"/>
              </a:rPr>
              <a:t>additional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165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gain</a:t>
            </a:r>
            <a:r>
              <a:rPr lang="de-DE" sz="165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9258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5436096" y="1545636"/>
            <a:ext cx="2088000" cy="2088000"/>
          </a:xfrm>
          <a:prstGeom prst="ellipse">
            <a:avLst/>
          </a:prstGeom>
          <a:solidFill>
            <a:srgbClr val="82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FRAGEN?</a:t>
            </a:r>
          </a:p>
        </p:txBody>
      </p:sp>
      <p:sp>
        <p:nvSpPr>
          <p:cNvPr id="4" name="Ellipse 3"/>
          <p:cNvSpPr/>
          <p:nvPr/>
        </p:nvSpPr>
        <p:spPr>
          <a:xfrm>
            <a:off x="1259632" y="708543"/>
            <a:ext cx="2088000" cy="2088000"/>
          </a:xfrm>
          <a:prstGeom prst="ellipse">
            <a:avLst/>
          </a:prstGeom>
          <a:solidFill>
            <a:srgbClr val="007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DANKE</a:t>
            </a:r>
            <a:r>
              <a:rPr lang="de-DE" sz="2400" dirty="0">
                <a:latin typeface="Proxima Nova" pitchFamily="34" charset="0"/>
              </a:rPr>
              <a:t>!</a:t>
            </a:r>
          </a:p>
        </p:txBody>
      </p:sp>
      <p:sp>
        <p:nvSpPr>
          <p:cNvPr id="5" name="Ellipse 4"/>
          <p:cNvSpPr/>
          <p:nvPr/>
        </p:nvSpPr>
        <p:spPr>
          <a:xfrm>
            <a:off x="2700024" y="2499742"/>
            <a:ext cx="2088000" cy="2088000"/>
          </a:xfrm>
          <a:prstGeom prst="ellipse">
            <a:avLst/>
          </a:prstGeom>
          <a:solidFill>
            <a:srgbClr val="D94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sz="4100" dirty="0"/>
          </a:p>
          <a:p>
            <a:pPr algn="ctr"/>
            <a:r>
              <a:rPr lang="de-DE" sz="2400" dirty="0"/>
              <a:t>KONTAKT:</a:t>
            </a:r>
            <a:endParaRPr lang="de-DE" sz="1400" dirty="0"/>
          </a:p>
          <a:p>
            <a:pPr algn="ctr"/>
            <a:r>
              <a:rPr lang="de-DE" sz="1400" dirty="0" err="1"/>
              <a:t>pk@denic.de</a:t>
            </a:r>
            <a:endParaRPr lang="de-DE" sz="1400" dirty="0"/>
          </a:p>
          <a:p>
            <a:pPr algn="ctr"/>
            <a:endParaRPr lang="de-DE" sz="24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Titel, Autor, Datum, 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216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age8image18382272">
            <a:extLst>
              <a:ext uri="{FF2B5EF4-FFF2-40B4-BE49-F238E27FC236}">
                <a16:creationId xmlns:a16="http://schemas.microsoft.com/office/drawing/2014/main" id="{C78ACB3B-347D-B44E-880E-422076B15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62" y="2319501"/>
            <a:ext cx="2354256" cy="20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BD9B04-3315-BF4B-9B78-EA755C9F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Resolver</a:t>
            </a:r>
            <a:r>
              <a:rPr lang="de-DE" dirty="0"/>
              <a:t> @Device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E4852-8D13-9742-94DD-D578EAFAA0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12206" y="4767263"/>
            <a:ext cx="399573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rgbClr val="3C3637"/>
                </a:solidFill>
                <a:latin typeface="Proxima Nova" pitchFamily="34" charset="0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3FB7-21FB-C944-92FA-4E4EB814FA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52D3-CD7C-4DF3-9E71-E44F6F79A76F}" type="slidenum">
              <a:rPr lang="de-DE" altLang="de-DE" smtClean="0"/>
              <a:pPr/>
              <a:t>2</a:t>
            </a:fld>
            <a:endParaRPr lang="de-DE" altLang="de-DE"/>
          </a:p>
        </p:txBody>
      </p:sp>
      <p:pic>
        <p:nvPicPr>
          <p:cNvPr id="3073" name="Picture 1" descr="page8image18374368">
            <a:extLst>
              <a:ext uri="{FF2B5EF4-FFF2-40B4-BE49-F238E27FC236}">
                <a16:creationId xmlns:a16="http://schemas.microsoft.com/office/drawing/2014/main" id="{7927F69F-F42D-0647-8755-3AC7C99344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05576"/>
            <a:ext cx="31623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8image18379984">
            <a:extLst>
              <a:ext uri="{FF2B5EF4-FFF2-40B4-BE49-F238E27FC236}">
                <a16:creationId xmlns:a16="http://schemas.microsoft.com/office/drawing/2014/main" id="{A53D3E80-AAC6-DD45-9BED-881AB9135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1298284"/>
            <a:ext cx="200977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25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BDA5-52E7-3048-B167-463E5E93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Resolver</a:t>
            </a:r>
            <a:r>
              <a:rPr lang="de-DE" dirty="0"/>
              <a:t> @CPE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7AEC7D-815E-4C42-A710-63B7687F16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12206" y="4767263"/>
            <a:ext cx="399573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rgbClr val="3C3637"/>
                </a:solidFill>
                <a:latin typeface="Proxima Nova" pitchFamily="34" charset="0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660EE-1ED5-8E46-AED6-1CF93B5F6D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52D3-CD7C-4DF3-9E71-E44F6F79A76F}" type="slidenum">
              <a:rPr lang="de-DE" altLang="de-DE" smtClean="0"/>
              <a:pPr/>
              <a:t>3</a:t>
            </a:fld>
            <a:endParaRPr lang="de-DE" altLang="de-DE"/>
          </a:p>
        </p:txBody>
      </p:sp>
      <p:pic>
        <p:nvPicPr>
          <p:cNvPr id="4097" name="Picture 1" descr="page9image18353824">
            <a:extLst>
              <a:ext uri="{FF2B5EF4-FFF2-40B4-BE49-F238E27FC236}">
                <a16:creationId xmlns:a16="http://schemas.microsoft.com/office/drawing/2014/main" id="{D18F0BA7-B4A6-2E4B-B24D-1DC0A3DF89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47142"/>
            <a:ext cx="54102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368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59636-D781-104C-B63C-B2DEB2D44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Resolver</a:t>
            </a:r>
            <a:r>
              <a:rPr lang="de-DE" dirty="0"/>
              <a:t> @ISP</a:t>
            </a:r>
          </a:p>
        </p:txBody>
      </p:sp>
      <p:pic>
        <p:nvPicPr>
          <p:cNvPr id="5121" name="Picture 1" descr="page10image18721968">
            <a:extLst>
              <a:ext uri="{FF2B5EF4-FFF2-40B4-BE49-F238E27FC236}">
                <a16:creationId xmlns:a16="http://schemas.microsoft.com/office/drawing/2014/main" id="{7F3AE8C1-D702-A44E-892D-DD6BC065B9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1494"/>
            <a:ext cx="2454336" cy="33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B9A904-B79E-694C-97D5-62E5DECAD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36" y="987574"/>
            <a:ext cx="2385820" cy="3498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31382-E225-1845-944C-A9B49C445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52" y="1347614"/>
            <a:ext cx="3022612" cy="27157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892E6C-CEDC-5B45-A1B6-486F2A29697D}"/>
              </a:ext>
            </a:extLst>
          </p:cNvPr>
          <p:cNvSpPr txBox="1"/>
          <p:nvPr/>
        </p:nvSpPr>
        <p:spPr>
          <a:xfrm rot="-1200000">
            <a:off x="632358" y="2278827"/>
            <a:ext cx="7231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D94E1F"/>
              </a:buClr>
            </a:pPr>
            <a:r>
              <a:rPr lang="de-DE" sz="4400" dirty="0">
                <a:solidFill>
                  <a:srgbClr val="D94E1F"/>
                </a:solidFill>
                <a:cs typeface="Carlito" panose="020F0502020204030204" pitchFamily="34" charset="0"/>
              </a:rPr>
              <a:t>DNS </a:t>
            </a:r>
            <a:r>
              <a:rPr lang="de-DE" sz="4400" dirty="0" err="1">
                <a:solidFill>
                  <a:srgbClr val="D94E1F"/>
                </a:solidFill>
                <a:cs typeface="Carlito" panose="020F0502020204030204" pitchFamily="34" charset="0"/>
              </a:rPr>
              <a:t>as</a:t>
            </a:r>
            <a:r>
              <a:rPr lang="de-DE" sz="4400" dirty="0">
                <a:solidFill>
                  <a:srgbClr val="D94E1F"/>
                </a:solidFill>
                <a:cs typeface="Carlito" panose="020F0502020204030204" pitchFamily="34" charset="0"/>
              </a:rPr>
              <a:t> a </a:t>
            </a:r>
            <a:r>
              <a:rPr lang="de-DE" sz="4400" dirty="0" err="1">
                <a:solidFill>
                  <a:srgbClr val="D94E1F"/>
                </a:solidFill>
                <a:cs typeface="Carlito" panose="020F0502020204030204" pitchFamily="34" charset="0"/>
              </a:rPr>
              <a:t>content</a:t>
            </a:r>
            <a:r>
              <a:rPr lang="de-DE" sz="4400" dirty="0">
                <a:solidFill>
                  <a:srgbClr val="D94E1F"/>
                </a:solidFill>
                <a:cs typeface="Carlito" panose="020F0502020204030204" pitchFamily="34" charset="0"/>
              </a:rPr>
              <a:t> </a:t>
            </a:r>
            <a:r>
              <a:rPr lang="de-DE" sz="4400" dirty="0" err="1">
                <a:solidFill>
                  <a:srgbClr val="D94E1F"/>
                </a:solidFill>
                <a:cs typeface="Carlito" panose="020F0502020204030204" pitchFamily="34" charset="0"/>
              </a:rPr>
              <a:t>control</a:t>
            </a:r>
            <a:r>
              <a:rPr lang="de-DE" sz="4400" dirty="0">
                <a:solidFill>
                  <a:srgbClr val="D94E1F"/>
                </a:solidFill>
                <a:cs typeface="Carlito" panose="020F0502020204030204" pitchFamily="34" charset="0"/>
              </a:rPr>
              <a:t> plane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46D9F-270E-9A4A-B994-B2DA6DF2F8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12206" y="4767263"/>
            <a:ext cx="399573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rgbClr val="3C3637"/>
                </a:solidFill>
                <a:latin typeface="Proxima Nova" pitchFamily="34" charset="0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242E8-B7E5-E341-9B44-9807D95BDF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52D3-CD7C-4DF3-9E71-E44F6F79A76F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953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ge11image1660720">
            <a:extLst>
              <a:ext uri="{FF2B5EF4-FFF2-40B4-BE49-F238E27FC236}">
                <a16:creationId xmlns:a16="http://schemas.microsoft.com/office/drawing/2014/main" id="{EE5C8591-4053-0945-A0F6-63895A63A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46" y="1140285"/>
            <a:ext cx="3523134" cy="229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page11image1664976">
            <a:extLst>
              <a:ext uri="{FF2B5EF4-FFF2-40B4-BE49-F238E27FC236}">
                <a16:creationId xmlns:a16="http://schemas.microsoft.com/office/drawing/2014/main" id="{B287D1E5-ABBA-2C4D-ACD7-BBF6FB4CD3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1839"/>
            <a:ext cx="3078342" cy="270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page11image18719680">
            <a:extLst>
              <a:ext uri="{FF2B5EF4-FFF2-40B4-BE49-F238E27FC236}">
                <a16:creationId xmlns:a16="http://schemas.microsoft.com/office/drawing/2014/main" id="{0DD0F2FC-21CE-7D40-BC2F-2D11D3D14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0" y="1995686"/>
            <a:ext cx="2160240" cy="23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nhaltsplatzhalter 4" descr="BjPZke9CYAAksWH.jpg">
            <a:extLst>
              <a:ext uri="{FF2B5EF4-FFF2-40B4-BE49-F238E27FC236}">
                <a16:creationId xmlns:a16="http://schemas.microsoft.com/office/drawing/2014/main" id="{CB1F1BAF-18FC-4747-BFA4-015FE4023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89" r="-21189"/>
          <a:stretch>
            <a:fillRect/>
          </a:stretch>
        </p:blipFill>
        <p:spPr>
          <a:xfrm>
            <a:off x="1385888" y="945357"/>
            <a:ext cx="6372225" cy="3394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3FCD7-8D58-594E-B170-ADB4F0FC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Resolution Services (</a:t>
            </a:r>
            <a:r>
              <a:rPr lang="de-DE" dirty="0" err="1"/>
              <a:t>random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F2DC4-A498-B141-A786-8602DAB06B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A952D3-CD7C-4DF3-9E71-E44F6F79A76F}" type="slidenum">
              <a:rPr lang="de-DE" altLang="de-DE" smtClean="0"/>
              <a:pPr/>
              <a:t>5</a:t>
            </a:fld>
            <a:endParaRPr lang="de-DE" altLang="de-DE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1680AFFA-65A3-7A4E-B711-7112672E964A}"/>
              </a:ext>
            </a:extLst>
          </p:cNvPr>
          <p:cNvSpPr txBox="1"/>
          <p:nvPr/>
        </p:nvSpPr>
        <p:spPr>
          <a:xfrm>
            <a:off x="4042776" y="4508997"/>
            <a:ext cx="15167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/>
              <a:t>Photo</a:t>
            </a:r>
            <a:r>
              <a:rPr lang="de-DE" sz="600" dirty="0"/>
              <a:t>: Twitter @</a:t>
            </a:r>
            <a:r>
              <a:rPr lang="de-DE" sz="600" dirty="0" err="1"/>
              <a:t>kaansezyum</a:t>
            </a:r>
            <a:r>
              <a:rPr lang="de-DE" sz="600" dirty="0"/>
              <a:t>, March 2014</a:t>
            </a:r>
          </a:p>
        </p:txBody>
      </p:sp>
    </p:spTree>
    <p:extLst>
      <p:ext uri="{BB962C8B-B14F-4D97-AF65-F5344CB8AC3E}">
        <p14:creationId xmlns:p14="http://schemas.microsoft.com/office/powerpoint/2010/main" val="257245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E234-E4CA-D845-AF6A-D256944F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DNS Resolution PATH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B7254-FA67-EA42-A2C8-A54E57645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BCECD-C2B0-CD4D-8070-BFC0F5C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t>6</a:t>
            </a:fld>
            <a:endParaRPr lang="de-DE" dirty="0"/>
          </a:p>
        </p:txBody>
      </p:sp>
      <p:pic>
        <p:nvPicPr>
          <p:cNvPr id="1025" name="Picture 1" descr="page2image18058704">
            <a:extLst>
              <a:ext uri="{FF2B5EF4-FFF2-40B4-BE49-F238E27FC236}">
                <a16:creationId xmlns:a16="http://schemas.microsoft.com/office/drawing/2014/main" id="{1D998B5A-CA9D-6B49-8D7F-A74D902EFD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113830"/>
            <a:ext cx="429577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BD48F-46B5-B749-85B3-F9589560BBA3}"/>
              </a:ext>
            </a:extLst>
          </p:cNvPr>
          <p:cNvSpPr txBox="1"/>
          <p:nvPr/>
        </p:nvSpPr>
        <p:spPr>
          <a:xfrm>
            <a:off x="4194372" y="4346891"/>
            <a:ext cx="805029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" b="1" dirty="0"/>
              <a:t>CENTR </a:t>
            </a:r>
            <a:r>
              <a:rPr lang="de-DE" sz="300" b="1" dirty="0" err="1"/>
              <a:t>Issue</a:t>
            </a:r>
            <a:r>
              <a:rPr lang="de-DE" sz="300" b="1" dirty="0"/>
              <a:t> Paper on DNS </a:t>
            </a:r>
            <a:r>
              <a:rPr lang="de-DE" sz="300" b="1" dirty="0" err="1"/>
              <a:t>over</a:t>
            </a:r>
            <a:r>
              <a:rPr lang="de-DE" sz="300" b="1" dirty="0"/>
              <a:t> HTTPs </a:t>
            </a:r>
            <a:endParaRPr lang="de-DE" sz="300" dirty="0"/>
          </a:p>
        </p:txBody>
      </p:sp>
    </p:spTree>
    <p:extLst>
      <p:ext uri="{BB962C8B-B14F-4D97-AF65-F5344CB8AC3E}">
        <p14:creationId xmlns:p14="http://schemas.microsoft.com/office/powerpoint/2010/main" val="409950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2A1E5-F737-E846-9D30-CFD480C3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dns</a:t>
            </a:r>
            <a:r>
              <a:rPr lang="de-DE" dirty="0"/>
              <a:t> „Public“ </a:t>
            </a:r>
            <a:r>
              <a:rPr lang="de-DE" dirty="0" err="1"/>
              <a:t>data</a:t>
            </a:r>
            <a:r>
              <a:rPr lang="de-DE" dirty="0"/>
              <a:t>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768185-B321-2C4D-A53D-0915ACA98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54" y="945357"/>
            <a:ext cx="5744492" cy="33944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56DEC-2BF3-9E47-907A-DEA1ED36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CCC30-011D-8F4F-A46E-82F6063E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8206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0125-0D6A-6B44-BEEA-5CCCE15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dns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privacy</a:t>
            </a:r>
            <a:r>
              <a:rPr lang="de-DE" dirty="0"/>
              <a:t>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00BBBB-DCD1-B042-9896-F2DD75604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1090"/>
            <a:ext cx="1350150" cy="162674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80377-516D-C246-B444-2DBC34A4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9D4F9-31BA-0640-9F51-96E0F8FDB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4C452-421D-1E43-83A5-E74AA52EE216}"/>
              </a:ext>
            </a:extLst>
          </p:cNvPr>
          <p:cNvSpPr txBox="1"/>
          <p:nvPr/>
        </p:nvSpPr>
        <p:spPr>
          <a:xfrm>
            <a:off x="476615" y="3327835"/>
            <a:ext cx="1935145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" dirty="0">
                <a:latin typeface="Courier" pitchFamily="2" charset="0"/>
              </a:rPr>
              <a:t>https://</a:t>
            </a:r>
            <a:r>
              <a:rPr lang="de-DE" sz="300" dirty="0" err="1">
                <a:latin typeface="Courier" pitchFamily="2" charset="0"/>
              </a:rPr>
              <a:t>de.wikipedia.org</a:t>
            </a:r>
            <a:r>
              <a:rPr lang="de-DE" sz="300" dirty="0">
                <a:latin typeface="Courier" pitchFamily="2" charset="0"/>
              </a:rPr>
              <a:t>/</a:t>
            </a:r>
            <a:r>
              <a:rPr lang="de-DE" sz="300" dirty="0" err="1">
                <a:latin typeface="Courier" pitchFamily="2" charset="0"/>
              </a:rPr>
              <a:t>wiki</a:t>
            </a:r>
            <a:r>
              <a:rPr lang="de-DE" sz="300" dirty="0">
                <a:latin typeface="Courier" pitchFamily="2" charset="0"/>
              </a:rPr>
              <a:t>/</a:t>
            </a:r>
            <a:r>
              <a:rPr lang="de-DE" sz="300" dirty="0" err="1">
                <a:latin typeface="Courier" pitchFamily="2" charset="0"/>
              </a:rPr>
              <a:t>Edward_Snowden</a:t>
            </a:r>
            <a:r>
              <a:rPr lang="de-DE" sz="300" dirty="0">
                <a:latin typeface="Courier" pitchFamily="2" charset="0"/>
              </a:rPr>
              <a:t>#/</a:t>
            </a:r>
            <a:r>
              <a:rPr lang="de-DE" sz="300" dirty="0" err="1">
                <a:latin typeface="Courier" pitchFamily="2" charset="0"/>
              </a:rPr>
              <a:t>media</a:t>
            </a:r>
            <a:r>
              <a:rPr lang="de-DE" sz="300" dirty="0">
                <a:latin typeface="Courier" pitchFamily="2" charset="0"/>
              </a:rPr>
              <a:t>/Datei:Edward_Snowden-2.jpg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691DAD-7DEB-6541-AA02-FF801A684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93" y="1512169"/>
            <a:ext cx="2332423" cy="2571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2B4065-A7D3-844D-AFD1-37103BC06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51670"/>
            <a:ext cx="1813977" cy="1832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261DE1-4EC3-AB4C-A59B-6D0F09051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51670"/>
            <a:ext cx="1811212" cy="20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1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9C15-2525-B246-A3B5-3A7A7D06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approaches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IETF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85D20C-768D-5B45-8D9E-114460EB1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0" y="1355756"/>
            <a:ext cx="3574397" cy="272816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1BAF7-6AFA-C743-AC3E-5B9AC435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Titel, Autor, Datum, Klassifizierung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C625D-0F72-894E-B071-A4B71941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5AC2-240A-4A4A-8615-CB06D61EC753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E65B1-C6F0-5149-A112-0EB6188FB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97" y="1322190"/>
            <a:ext cx="3704352" cy="272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37495"/>
      </p:ext>
    </p:extLst>
  </p:cSld>
  <p:clrMapOvr>
    <a:masterClrMapping/>
  </p:clrMapOvr>
</p:sld>
</file>

<file path=ppt/theme/theme1.xml><?xml version="1.0" encoding="utf-8"?>
<a:theme xmlns:a="http://schemas.openxmlformats.org/drawingml/2006/main" name="DENIC hell">
  <a:themeElements>
    <a:clrScheme name="DENI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C3637"/>
      </a:accent1>
      <a:accent2>
        <a:srgbClr val="D94E1F"/>
      </a:accent2>
      <a:accent3>
        <a:srgbClr val="821550"/>
      </a:accent3>
      <a:accent4>
        <a:srgbClr val="007A9D"/>
      </a:accent4>
      <a:accent5>
        <a:srgbClr val="FFFFFF"/>
      </a:accent5>
      <a:accent6>
        <a:srgbClr val="3C3637"/>
      </a:accent6>
      <a:hlink>
        <a:srgbClr val="007A9D"/>
      </a:hlink>
      <a:folHlink>
        <a:srgbClr val="82155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180975" indent="-180975" algn="l">
          <a:buClr>
            <a:srgbClr val="D94E1F"/>
          </a:buClr>
          <a:buFont typeface="Arial" panose="020B0604020202020204" pitchFamily="34" charset="0"/>
          <a:buChar char="•"/>
          <a:defRPr dirty="0">
            <a:solidFill>
              <a:srgbClr val="3C3637"/>
            </a:solidFill>
            <a:cs typeface="Carlito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NIC_hell.potx" id="{EE4F4D63-7D0A-4882-82D4-A3E134741604}" vid="{C0E34051-BAC6-48DC-ADB0-11DE72897C01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DENIC_hell</Template>
  <TotalTime>3438</TotalTime>
  <Words>690</Words>
  <Application>Microsoft Macintosh PowerPoint</Application>
  <PresentationFormat>On-screen Show (16:9)</PresentationFormat>
  <Paragraphs>118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</vt:lpstr>
      <vt:lpstr>Proxima Nova</vt:lpstr>
      <vt:lpstr>Symbol</vt:lpstr>
      <vt:lpstr>DENIC hell</vt:lpstr>
      <vt:lpstr>A Wider Shade of Doh</vt:lpstr>
      <vt:lpstr>Resolver @Device</vt:lpstr>
      <vt:lpstr>Resolver @CPE</vt:lpstr>
      <vt:lpstr>Resolver @ISP</vt:lpstr>
      <vt:lpstr>Resolution Services (random selection)</vt:lpstr>
      <vt:lpstr>DNS Resolution PATH</vt:lpstr>
      <vt:lpstr>Is dns „Public“ data?</vt:lpstr>
      <vt:lpstr>How is dns related to privacy?</vt:lpstr>
      <vt:lpstr>Two approaches developed within the IETF</vt:lpstr>
      <vt:lpstr>DNS resolution path -- “DNS over http“ (DOH)</vt:lpstr>
      <vt:lpstr>Policy Questions – the bigger picture</vt:lpstr>
      <vt:lpstr>Policy Questions – Resolver privacy</vt:lpstr>
      <vt:lpstr>Policy Questions: blocking vs PRIVACY</vt:lpstr>
      <vt:lpstr>Policy Questions – Content Delivery Networks</vt:lpstr>
      <vt:lpstr>Policy Questions – MORE DOH resolvers?</vt:lpstr>
      <vt:lpstr>Policy Questions – the namespace</vt:lpstr>
      <vt:lpstr>MORE Policy Questions – What‘s left?</vt:lpstr>
      <vt:lpstr>PowerPoint Presentation</vt:lpstr>
    </vt:vector>
  </TitlesOfParts>
  <Company>DENIC eG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 Knauf-Hochvart</dc:creator>
  <cp:lastModifiedBy>Peter Koch</cp:lastModifiedBy>
  <cp:revision>19</cp:revision>
  <dcterms:created xsi:type="dcterms:W3CDTF">2019-09-16T12:15:14Z</dcterms:created>
  <dcterms:modified xsi:type="dcterms:W3CDTF">2019-11-12T08:19:33Z</dcterms:modified>
</cp:coreProperties>
</file>